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95" r:id="rId3"/>
    <p:sldId id="299" r:id="rId4"/>
    <p:sldId id="340" r:id="rId5"/>
    <p:sldId id="338" r:id="rId6"/>
    <p:sldId id="339" r:id="rId7"/>
    <p:sldId id="291" r:id="rId8"/>
    <p:sldId id="287" r:id="rId9"/>
    <p:sldId id="306" r:id="rId10"/>
    <p:sldId id="341" r:id="rId11"/>
    <p:sldId id="309" r:id="rId12"/>
    <p:sldId id="310" r:id="rId13"/>
    <p:sldId id="313" r:id="rId14"/>
    <p:sldId id="336" r:id="rId15"/>
    <p:sldId id="337" r:id="rId16"/>
    <p:sldId id="322" r:id="rId17"/>
    <p:sldId id="329" r:id="rId18"/>
    <p:sldId id="323" r:id="rId19"/>
    <p:sldId id="328" r:id="rId20"/>
    <p:sldId id="281" r:id="rId21"/>
    <p:sldId id="333"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User\Desktop\Techirghiol\Date%20final.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'Populație '!$B$3</c:f>
              <c:strCache>
                <c:ptCount val="1"/>
                <c:pt idx="0">
                  <c:v>Număr </c:v>
                </c:pt>
              </c:strCache>
            </c:strRef>
          </c:tx>
          <c:spPr>
            <a:ln w="19050" cap="rnd" cmpd="sng" algn="ctr">
              <a:solidFill>
                <a:schemeClr val="accent1">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numRef>
              <c:f>'Populație '!$C$2:$I$2</c:f>
              <c:numCache>
                <c:formatCode>General</c:formatCode>
                <c:ptCount val="7"/>
                <c:pt idx="0">
                  <c:v>2015</c:v>
                </c:pt>
                <c:pt idx="1">
                  <c:v>2016</c:v>
                </c:pt>
                <c:pt idx="2">
                  <c:v>2017</c:v>
                </c:pt>
                <c:pt idx="3">
                  <c:v>2018</c:v>
                </c:pt>
                <c:pt idx="4">
                  <c:v>2019</c:v>
                </c:pt>
                <c:pt idx="5">
                  <c:v>2020</c:v>
                </c:pt>
                <c:pt idx="6">
                  <c:v>2021</c:v>
                </c:pt>
              </c:numCache>
            </c:numRef>
          </c:cat>
          <c:val>
            <c:numRef>
              <c:f>'Populație '!$C$3:$I$3</c:f>
              <c:numCache>
                <c:formatCode>General</c:formatCode>
                <c:ptCount val="7"/>
                <c:pt idx="0">
                  <c:v>8031</c:v>
                </c:pt>
                <c:pt idx="1">
                  <c:v>8079</c:v>
                </c:pt>
                <c:pt idx="2">
                  <c:v>8177</c:v>
                </c:pt>
                <c:pt idx="3">
                  <c:v>8186</c:v>
                </c:pt>
                <c:pt idx="4">
                  <c:v>8189</c:v>
                </c:pt>
                <c:pt idx="5">
                  <c:v>8212</c:v>
                </c:pt>
                <c:pt idx="6">
                  <c:v>8292</c:v>
                </c:pt>
              </c:numCache>
            </c:numRef>
          </c:val>
          <c:smooth val="0"/>
          <c:extLst>
            <c:ext xmlns:c16="http://schemas.microsoft.com/office/drawing/2014/chart" uri="{C3380CC4-5D6E-409C-BE32-E72D297353CC}">
              <c16:uniqueId val="{00000000-AE94-48D2-A6BB-49BDDC06B10C}"/>
            </c:ext>
          </c:extLst>
        </c:ser>
        <c:dLbls>
          <c:dLblPos val="ctr"/>
          <c:showLegendKey val="0"/>
          <c:showVal val="1"/>
          <c:showCatName val="0"/>
          <c:showSerName val="0"/>
          <c:showPercent val="0"/>
          <c:showBubbleSize val="0"/>
        </c:dLbls>
        <c:marker val="1"/>
        <c:smooth val="0"/>
        <c:axId val="12772872"/>
        <c:axId val="362652896"/>
      </c:lineChart>
      <c:catAx>
        <c:axId val="12772872"/>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dk1">
                    <a:lumMod val="65000"/>
                    <a:lumOff val="35000"/>
                  </a:schemeClr>
                </a:solidFill>
                <a:latin typeface="+mn-lt"/>
                <a:ea typeface="+mn-ea"/>
                <a:cs typeface="+mn-cs"/>
              </a:defRPr>
            </a:pPr>
            <a:endParaRPr lang="en-US"/>
          </a:p>
        </c:txPr>
        <c:crossAx val="362652896"/>
        <c:crosses val="autoZero"/>
        <c:auto val="1"/>
        <c:lblAlgn val="ctr"/>
        <c:lblOffset val="100"/>
        <c:noMultiLvlLbl val="0"/>
      </c:catAx>
      <c:valAx>
        <c:axId val="362652896"/>
        <c:scaling>
          <c:orientation val="minMax"/>
        </c:scaling>
        <c:delete val="1"/>
        <c:axPos val="l"/>
        <c:numFmt formatCode="General" sourceLinked="1"/>
        <c:majorTickMark val="none"/>
        <c:minorTickMark val="none"/>
        <c:tickLblPos val="nextTo"/>
        <c:crossAx val="12772872"/>
        <c:crosses val="autoZero"/>
        <c:crossBetween val="between"/>
      </c:valAx>
      <c:spPr>
        <a:noFill/>
        <a:ln>
          <a:noFill/>
        </a:ln>
        <a:effectLst/>
      </c:spPr>
    </c:plotArea>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34">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00" kern="120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cs:styleClr val="auto"/>
    </cs:fontRef>
    <cs:spPr/>
    <cs:defRPr sz="900" b="1" i="0" u="none" strike="noStrike" kern="1200" baseline="0"/>
  </cs:dataLabel>
  <cs:dataLabelCallout>
    <cs:lnRef idx="0"/>
    <cs:fillRef idx="0"/>
    <cs:effectRef idx="0"/>
    <cs:fontRef idx="minor">
      <a:schemeClr val="dk1">
        <a:lumMod val="65000"/>
        <a:lumOff val="35000"/>
      </a:schemeClr>
    </cs:fontRef>
    <cs:spPr>
      <a:solidFill>
        <a:schemeClr val="lt1"/>
      </a:solidFill>
      <a:ln w="9575">
        <a:solidFill>
          <a:schemeClr val="lt1">
            <a:lumMod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19050" cap="rnd" cmpd="sng" algn="ctr">
        <a:solidFill>
          <a:schemeClr val="phClr">
            <a:shade val="95000"/>
            <a:satMod val="105000"/>
          </a:schemeClr>
        </a:solidFill>
        <a:round/>
      </a:ln>
    </cs:spPr>
  </cs:dataPointLine>
  <cs:dataPointMarker>
    <cs:lnRef idx="0"/>
    <cs:fillRef idx="0"/>
    <cs:effectRef idx="0"/>
    <cs:fontRef idx="minor">
      <a:schemeClr val="dk1"/>
    </cs:fontRef>
    <cs:spPr>
      <a:solidFill>
        <a:schemeClr val="lt1"/>
      </a:solidFill>
    </cs:spPr>
  </cs:dataPointMarker>
  <cs:dataPointMarkerLayout symbol="circle" size="17"/>
  <cs:dataPointWireframe>
    <cs:lnRef idx="0">
      <cs:styleClr val="auto"/>
    </cs:lnRef>
    <cs:fillRef idx="1"/>
    <cs:effectRef idx="0"/>
    <cs:fontRef idx="minor">
      <a:schemeClr val="dk1"/>
    </cs:fontRef>
    <cs:spPr>
      <a:ln w="9525">
        <a:solidFill>
          <a:schemeClr val="phClr"/>
        </a:solidFill>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35000"/>
            <a:lumOff val="65000"/>
          </a:schemeClr>
        </a:solidFill>
      </a:ln>
    </cs:spPr>
  </cs:dropLine>
  <cs:errorBar>
    <cs:lnRef idx="0"/>
    <cs:fillRef idx="0"/>
    <cs:effectRef idx="0"/>
    <cs:fontRef idx="minor">
      <a:schemeClr val="dk1"/>
    </cs:fontRef>
    <cs:spPr>
      <a:ln w="9525">
        <a:solidFill>
          <a:schemeClr val="dk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35000"/>
            <a:lumOff val="65000"/>
          </a:schemeClr>
        </a:solidFill>
      </a:ln>
    </cs:spPr>
  </cs:seriesLine>
  <cs:title>
    <cs:lnRef idx="0"/>
    <cs:fillRef idx="0"/>
    <cs:effectRef idx="0"/>
    <cs:fontRef idx="minor">
      <a:schemeClr val="dk1"/>
    </cs:fontRef>
    <cs:defRPr sz="1440" b="0" kern="1200" cap="all" spc="0" baseline="0">
      <a:gradFill>
        <a:gsLst>
          <a:gs pos="0">
            <a:schemeClr val="dk1">
              <a:lumMod val="50000"/>
              <a:lumOff val="50000"/>
            </a:schemeClr>
          </a:gs>
          <a:gs pos="100000">
            <a:schemeClr val="dk1">
              <a:lumMod val="85000"/>
              <a:lumOff val="15000"/>
            </a:schemeClr>
          </a:gs>
        </a:gsLst>
        <a:lin ang="5400000" scaled="0"/>
      </a:gradFill>
    </cs:defRPr>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dk1">
            <a:lumMod val="50000"/>
            <a:lumOff val="50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10/29/2024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pic>
        <p:nvPicPr>
          <p:cNvPr id="8" name="Picture 2" descr="logo_word"/>
          <p:cNvPicPr>
            <a:picLocks noChangeAspect="1" noChangeArrowheads="1"/>
          </p:cNvPicPr>
          <p:nvPr userDrawn="1"/>
        </p:nvPicPr>
        <p:blipFill>
          <a:blip r:embed="rId2" cstate="print"/>
          <a:srcRect/>
          <a:stretch>
            <a:fillRect/>
          </a:stretch>
        </p:blipFill>
        <p:spPr bwMode="auto">
          <a:xfrm>
            <a:off x="6858000" y="6172200"/>
            <a:ext cx="1924050" cy="457200"/>
          </a:xfrm>
          <a:prstGeom prst="rect">
            <a:avLst/>
          </a:prstGeom>
          <a:noFill/>
          <a:ln w="9525">
            <a:noFill/>
            <a:miter lim="800000"/>
            <a:headEnd/>
            <a:tailEnd/>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10/29/2024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1D8BD707-D9CF-40AE-B4C6-C98DA3205C09}" type="datetimeFigureOut">
              <a:rPr lang="en-US" smtClean="0"/>
              <a:pPr/>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10/29/2024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10/29/2024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statiuneatechirghiol.ro/lacul-techirghiol/" TargetMode="External"/><Relationship Id="rId2" Type="http://schemas.openxmlformats.org/officeDocument/2006/relationships/hyperlink" Target="http://www.statiuneatechirghiol.ro/project/namolul-sapropelic-de-techirghio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Orasul</a:t>
            </a:r>
            <a:r>
              <a:rPr lang="en-US" dirty="0"/>
              <a:t> </a:t>
            </a:r>
            <a:r>
              <a:rPr lang="en-US" dirty="0" err="1"/>
              <a:t>Techirghiol</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A0EB2-BD6B-E18F-C875-3820213E088F}"/>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5BA7FC7-6279-CA26-DF13-83F77626EBF2}"/>
              </a:ext>
            </a:extLst>
          </p:cNvPr>
          <p:cNvSpPr>
            <a:spLocks noGrp="1"/>
          </p:cNvSpPr>
          <p:nvPr>
            <p:ph idx="1"/>
          </p:nvPr>
        </p:nvSpPr>
        <p:spPr>
          <a:xfrm>
            <a:off x="381000" y="1143000"/>
            <a:ext cx="8534400" cy="5334000"/>
          </a:xfrm>
        </p:spPr>
        <p:txBody>
          <a:bodyPr>
            <a:normAutofit/>
          </a:bodyPr>
          <a:lstStyle/>
          <a:p>
            <a:pPr marL="0" marR="0">
              <a:spcBef>
                <a:spcPts val="0"/>
              </a:spcBef>
              <a:spcAft>
                <a:spcPts val="0"/>
              </a:spcAft>
            </a:pPr>
            <a:r>
              <a:rPr lang="en-US" sz="1800" b="1" dirty="0" err="1">
                <a:latin typeface="+mj-lt"/>
                <a:ea typeface="Times New Roman" panose="02020603050405020304" pitchFamily="18" charset="0"/>
              </a:rPr>
              <a:t>I</a:t>
            </a:r>
            <a:r>
              <a:rPr lang="en-US" sz="1800" b="1" dirty="0" err="1">
                <a:effectLst/>
                <a:latin typeface="+mj-lt"/>
                <a:ea typeface="Times New Roman" panose="02020603050405020304" pitchFamily="18" charset="0"/>
              </a:rPr>
              <a:t>nfrastructura</a:t>
            </a:r>
            <a:r>
              <a:rPr lang="en-US" sz="1800" b="1" dirty="0">
                <a:effectLst/>
                <a:latin typeface="+mj-lt"/>
                <a:ea typeface="Times New Roman" panose="02020603050405020304" pitchFamily="18" charset="0"/>
              </a:rPr>
              <a:t> </a:t>
            </a:r>
            <a:r>
              <a:rPr lang="en-US" sz="1800" b="1" dirty="0" err="1">
                <a:effectLst/>
                <a:latin typeface="+mj-lt"/>
                <a:ea typeface="Times New Roman" panose="02020603050405020304" pitchFamily="18" charset="0"/>
              </a:rPr>
              <a:t>rutiera</a:t>
            </a:r>
            <a:r>
              <a:rPr lang="en-US" sz="1800" b="1" dirty="0">
                <a:effectLst/>
                <a:latin typeface="+mj-lt"/>
                <a:ea typeface="Times New Roman" panose="02020603050405020304" pitchFamily="18" charset="0"/>
              </a:rPr>
              <a:t> </a:t>
            </a:r>
            <a:r>
              <a:rPr lang="en-US" sz="1800" dirty="0">
                <a:effectLst/>
                <a:latin typeface="+mj-lt"/>
                <a:ea typeface="Times New Roman" panose="02020603050405020304" pitchFamily="18" charset="0"/>
              </a:rPr>
              <a:t>- conform </a:t>
            </a:r>
            <a:r>
              <a:rPr lang="en-US" sz="1800" dirty="0" err="1">
                <a:effectLst/>
                <a:latin typeface="+mj-lt"/>
                <a:ea typeface="Times New Roman" panose="02020603050405020304" pitchFamily="18" charset="0"/>
              </a:rPr>
              <a:t>situatiei</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statistice</a:t>
            </a:r>
            <a:r>
              <a:rPr lang="en-US" sz="1800" dirty="0">
                <a:effectLst/>
                <a:latin typeface="+mj-lt"/>
                <a:ea typeface="Times New Roman" panose="02020603050405020304" pitchFamily="18" charset="0"/>
              </a:rPr>
              <a:t> din 2023, in </a:t>
            </a:r>
            <a:r>
              <a:rPr lang="en-US" sz="1800" dirty="0" err="1">
                <a:effectLst/>
                <a:latin typeface="+mj-lt"/>
                <a:ea typeface="Times New Roman" panose="02020603050405020304" pitchFamily="18" charset="0"/>
              </a:rPr>
              <a:t>orasul</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Techirghiol</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reteaua</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stradala</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este</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urmatoarea</a:t>
            </a:r>
            <a:r>
              <a:rPr lang="en-US" sz="1800" dirty="0">
                <a:effectLst/>
                <a:latin typeface="+mj-lt"/>
                <a:ea typeface="Times New Roman" panose="02020603050405020304" pitchFamily="18" charset="0"/>
              </a:rPr>
              <a:t> : </a:t>
            </a:r>
            <a:endParaRPr lang="en-US" sz="1800" dirty="0">
              <a:latin typeface="+mj-lt"/>
              <a:ea typeface="Times New Roman" panose="02020603050405020304" pitchFamily="18" charset="0"/>
            </a:endParaRPr>
          </a:p>
          <a:p>
            <a:pPr marL="0" marR="0" indent="0">
              <a:spcBef>
                <a:spcPts val="0"/>
              </a:spcBef>
              <a:spcAft>
                <a:spcPts val="0"/>
              </a:spcAft>
              <a:buNone/>
            </a:pPr>
            <a:r>
              <a:rPr lang="en-US" sz="1800" dirty="0">
                <a:effectLst/>
                <a:latin typeface="+mj-lt"/>
                <a:ea typeface="Times New Roman" panose="02020603050405020304" pitchFamily="18" charset="0"/>
              </a:rPr>
              <a:t>	a) </a:t>
            </a:r>
            <a:r>
              <a:rPr lang="en-US" sz="1800" dirty="0" err="1">
                <a:effectLst/>
                <a:latin typeface="+mj-lt"/>
                <a:ea typeface="Times New Roman" panose="02020603050405020304" pitchFamily="18" charset="0"/>
              </a:rPr>
              <a:t>drumuri</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asfaltate</a:t>
            </a:r>
            <a:r>
              <a:rPr lang="en-US" sz="1800" dirty="0">
                <a:effectLst/>
                <a:latin typeface="+mj-lt"/>
                <a:ea typeface="Times New Roman" panose="02020603050405020304" pitchFamily="18" charset="0"/>
              </a:rPr>
              <a:t> – 35 km;</a:t>
            </a:r>
            <a:endParaRPr lang="en-US" sz="1800" dirty="0">
              <a:latin typeface="+mj-lt"/>
              <a:ea typeface="Times New Roman" panose="02020603050405020304" pitchFamily="18" charset="0"/>
            </a:endParaRPr>
          </a:p>
          <a:p>
            <a:pPr marL="0" marR="0" indent="0">
              <a:spcBef>
                <a:spcPts val="0"/>
              </a:spcBef>
              <a:spcAft>
                <a:spcPts val="0"/>
              </a:spcAft>
              <a:buNone/>
            </a:pPr>
            <a:r>
              <a:rPr lang="en-US" sz="1800" dirty="0">
                <a:effectLst/>
                <a:latin typeface="+mj-lt"/>
                <a:ea typeface="Times New Roman" panose="02020603050405020304" pitchFamily="18" charset="0"/>
              </a:rPr>
              <a:t>	b) </a:t>
            </a:r>
            <a:r>
              <a:rPr lang="en-US" sz="1800" dirty="0" err="1">
                <a:effectLst/>
                <a:latin typeface="+mj-lt"/>
                <a:ea typeface="Times New Roman" panose="02020603050405020304" pitchFamily="18" charset="0"/>
              </a:rPr>
              <a:t>drumuri</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pietruite</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si</a:t>
            </a:r>
            <a:r>
              <a:rPr lang="en-US" sz="1800" dirty="0">
                <a:effectLst/>
                <a:latin typeface="+mj-lt"/>
                <a:ea typeface="Times New Roman" panose="02020603050405020304" pitchFamily="18" charset="0"/>
              </a:rPr>
              <a:t> de </a:t>
            </a:r>
            <a:r>
              <a:rPr lang="en-US" sz="1800" dirty="0" err="1">
                <a:effectLst/>
                <a:latin typeface="+mj-lt"/>
                <a:ea typeface="Times New Roman" panose="02020603050405020304" pitchFamily="18" charset="0"/>
              </a:rPr>
              <a:t>pamant</a:t>
            </a:r>
            <a:r>
              <a:rPr lang="en-US" sz="1800" dirty="0">
                <a:effectLst/>
                <a:latin typeface="+mj-lt"/>
                <a:ea typeface="Times New Roman" panose="02020603050405020304" pitchFamily="18" charset="0"/>
              </a:rPr>
              <a:t> – 35 km ;</a:t>
            </a:r>
          </a:p>
          <a:p>
            <a:pPr marL="109728" indent="0">
              <a:buNone/>
            </a:pPr>
            <a:endParaRPr lang="en-US" sz="1900" b="1" dirty="0">
              <a:latin typeface="+mj-lt"/>
            </a:endParaRPr>
          </a:p>
          <a:p>
            <a:r>
              <a:rPr lang="en-US" sz="1900" b="1" dirty="0" err="1">
                <a:latin typeface="+mj-lt"/>
              </a:rPr>
              <a:t>Infrastructura</a:t>
            </a:r>
            <a:r>
              <a:rPr lang="en-US" sz="1900" b="1" dirty="0">
                <a:latin typeface="+mj-lt"/>
              </a:rPr>
              <a:t> de </a:t>
            </a:r>
            <a:r>
              <a:rPr lang="en-US" sz="1900" b="1" dirty="0" err="1">
                <a:latin typeface="+mj-lt"/>
              </a:rPr>
              <a:t>invatamant</a:t>
            </a:r>
            <a:r>
              <a:rPr lang="en-US" sz="1900" b="1" dirty="0">
                <a:latin typeface="+mj-lt"/>
              </a:rPr>
              <a:t> include:</a:t>
            </a:r>
            <a:endParaRPr lang="en-US" sz="1800" dirty="0">
              <a:latin typeface="+mj-lt"/>
            </a:endParaRPr>
          </a:p>
          <a:p>
            <a:pPr marL="109728" indent="0">
              <a:buNone/>
            </a:pPr>
            <a:r>
              <a:rPr lang="en-US" sz="1800" dirty="0">
                <a:latin typeface="+mj-lt"/>
              </a:rPr>
              <a:t>	3 </a:t>
            </a:r>
            <a:r>
              <a:rPr lang="en-US" sz="1800" dirty="0" err="1">
                <a:latin typeface="+mj-lt"/>
              </a:rPr>
              <a:t>gradinite</a:t>
            </a:r>
            <a:r>
              <a:rPr lang="en-US" sz="1800" dirty="0">
                <a:latin typeface="+mj-lt"/>
              </a:rPr>
              <a:t> cu program normal</a:t>
            </a:r>
          </a:p>
          <a:p>
            <a:pPr marL="109728" indent="0">
              <a:buNone/>
            </a:pPr>
            <a:r>
              <a:rPr lang="it-IT" sz="1800" dirty="0">
                <a:latin typeface="+mj-lt"/>
              </a:rPr>
              <a:t>	Liceul Teoretic Emil Racovita, care include si invatamant primar si gimnazial</a:t>
            </a:r>
          </a:p>
          <a:p>
            <a:pPr marL="109728" indent="0">
              <a:buNone/>
            </a:pPr>
            <a:endParaRPr lang="en-US" sz="1800" dirty="0">
              <a:latin typeface="+mj-lt"/>
            </a:endParaRPr>
          </a:p>
          <a:p>
            <a:r>
              <a:rPr lang="en-US" sz="1800" b="1" dirty="0" err="1">
                <a:latin typeface="+mj-lt"/>
              </a:rPr>
              <a:t>Infrastructura</a:t>
            </a:r>
            <a:r>
              <a:rPr lang="en-US" sz="1800" b="1" dirty="0">
                <a:latin typeface="+mj-lt"/>
              </a:rPr>
              <a:t> </a:t>
            </a:r>
            <a:r>
              <a:rPr lang="en-US" sz="1800" b="1" dirty="0" err="1">
                <a:latin typeface="+mj-lt"/>
              </a:rPr>
              <a:t>rutiera</a:t>
            </a:r>
            <a:r>
              <a:rPr lang="en-US" sz="1800" b="1" dirty="0">
                <a:latin typeface="+mj-lt"/>
              </a:rPr>
              <a:t> – </a:t>
            </a:r>
            <a:r>
              <a:rPr lang="en-US" sz="1800" dirty="0" err="1">
                <a:latin typeface="+mj-lt"/>
              </a:rPr>
              <a:t>transportul</a:t>
            </a:r>
            <a:r>
              <a:rPr lang="en-US" sz="1800" dirty="0">
                <a:latin typeface="+mj-lt"/>
              </a:rPr>
              <a:t> </a:t>
            </a:r>
            <a:r>
              <a:rPr lang="en-US" sz="1800" dirty="0" err="1">
                <a:latin typeface="+mj-lt"/>
              </a:rPr>
              <a:t>rutier</a:t>
            </a:r>
            <a:r>
              <a:rPr lang="en-US" sz="1800" dirty="0">
                <a:latin typeface="+mj-lt"/>
              </a:rPr>
              <a:t> in </a:t>
            </a:r>
            <a:r>
              <a:rPr lang="en-US" sz="1800" dirty="0" err="1">
                <a:latin typeface="+mj-lt"/>
              </a:rPr>
              <a:t>oras</a:t>
            </a:r>
            <a:r>
              <a:rPr lang="en-US" sz="1800" dirty="0">
                <a:latin typeface="+mj-lt"/>
              </a:rPr>
              <a:t> cat </a:t>
            </a:r>
            <a:r>
              <a:rPr lang="en-US" sz="1800" dirty="0" err="1">
                <a:latin typeface="+mj-lt"/>
              </a:rPr>
              <a:t>si</a:t>
            </a:r>
            <a:r>
              <a:rPr lang="en-US" sz="1800" dirty="0">
                <a:latin typeface="+mj-lt"/>
              </a:rPr>
              <a:t> cel cu </a:t>
            </a:r>
            <a:r>
              <a:rPr lang="en-US" sz="1800" dirty="0" err="1">
                <a:latin typeface="+mj-lt"/>
              </a:rPr>
              <a:t>localitatile</a:t>
            </a:r>
            <a:r>
              <a:rPr lang="en-US" sz="1800" dirty="0">
                <a:latin typeface="+mj-lt"/>
              </a:rPr>
              <a:t> </a:t>
            </a:r>
            <a:r>
              <a:rPr lang="en-US" sz="1800" dirty="0" err="1">
                <a:latin typeface="+mj-lt"/>
              </a:rPr>
              <a:t>limitrofe</a:t>
            </a:r>
            <a:r>
              <a:rPr lang="en-US" sz="1800" dirty="0">
                <a:latin typeface="+mj-lt"/>
              </a:rPr>
              <a:t> </a:t>
            </a:r>
            <a:r>
              <a:rPr lang="en-US" sz="1800" dirty="0" err="1">
                <a:latin typeface="+mj-lt"/>
              </a:rPr>
              <a:t>este</a:t>
            </a:r>
            <a:r>
              <a:rPr lang="en-US" sz="1800" dirty="0">
                <a:latin typeface="+mj-lt"/>
              </a:rPr>
              <a:t> </a:t>
            </a:r>
            <a:r>
              <a:rPr lang="en-US" sz="1800" dirty="0" err="1">
                <a:latin typeface="+mj-lt"/>
              </a:rPr>
              <a:t>asigurat</a:t>
            </a:r>
            <a:r>
              <a:rPr lang="en-US" sz="1800" dirty="0">
                <a:latin typeface="+mj-lt"/>
              </a:rPr>
              <a:t> </a:t>
            </a:r>
            <a:r>
              <a:rPr lang="en-US" sz="1600" dirty="0">
                <a:effectLst/>
                <a:latin typeface="+mj-lt"/>
                <a:ea typeface="Times New Roman" panose="02020603050405020304" pitchFamily="18" charset="0"/>
              </a:rPr>
              <a:t>de </a:t>
            </a:r>
            <a:r>
              <a:rPr lang="en-US" sz="1600" dirty="0" err="1">
                <a:effectLst/>
                <a:latin typeface="+mj-lt"/>
                <a:ea typeface="Times New Roman" panose="02020603050405020304" pitchFamily="18" charset="0"/>
              </a:rPr>
              <a:t>operatori</a:t>
            </a:r>
            <a:r>
              <a:rPr lang="en-US" sz="1600" dirty="0">
                <a:effectLst/>
                <a:latin typeface="+mj-lt"/>
                <a:ea typeface="Times New Roman" panose="02020603050405020304" pitchFamily="18" charset="0"/>
              </a:rPr>
              <a:t> </a:t>
            </a:r>
            <a:r>
              <a:rPr lang="en-US" sz="1600" dirty="0" err="1">
                <a:effectLst/>
                <a:latin typeface="+mj-lt"/>
                <a:ea typeface="Times New Roman" panose="02020603050405020304" pitchFamily="18" charset="0"/>
              </a:rPr>
              <a:t>privati</a:t>
            </a:r>
            <a:r>
              <a:rPr lang="en-US" sz="1600" dirty="0">
                <a:effectLst/>
                <a:latin typeface="+mj-lt"/>
                <a:ea typeface="Times New Roman" panose="02020603050405020304" pitchFamily="18" charset="0"/>
              </a:rPr>
              <a:t> (in principal S.C. Metropolitan </a:t>
            </a:r>
            <a:r>
              <a:rPr lang="en-US" sz="1600" dirty="0" err="1">
                <a:effectLst/>
                <a:latin typeface="+mj-lt"/>
                <a:ea typeface="Times New Roman" panose="02020603050405020304" pitchFamily="18" charset="0"/>
              </a:rPr>
              <a:t>s.r.l</a:t>
            </a:r>
            <a:r>
              <a:rPr lang="en-US" sz="1600" dirty="0">
                <a:effectLst/>
                <a:latin typeface="+mj-lt"/>
                <a:ea typeface="Times New Roman" panose="02020603050405020304" pitchFamily="18" charset="0"/>
              </a:rPr>
              <a:t>. Constanta); </a:t>
            </a:r>
          </a:p>
          <a:p>
            <a:endParaRPr lang="en-US" sz="1800" b="1" dirty="0">
              <a:latin typeface="+mj-lt"/>
            </a:endParaRPr>
          </a:p>
          <a:p>
            <a:r>
              <a:rPr lang="en-US" sz="1800" b="1" dirty="0" err="1">
                <a:latin typeface="+mj-lt"/>
              </a:rPr>
              <a:t>Serviciul</a:t>
            </a:r>
            <a:r>
              <a:rPr lang="en-US" sz="1800" b="1" dirty="0">
                <a:latin typeface="+mj-lt"/>
              </a:rPr>
              <a:t> de </a:t>
            </a:r>
            <a:r>
              <a:rPr lang="en-US" sz="1800" b="1" dirty="0" err="1">
                <a:latin typeface="+mj-lt"/>
              </a:rPr>
              <a:t>salubrizare</a:t>
            </a:r>
            <a:r>
              <a:rPr lang="en-US" sz="1800" b="1" dirty="0">
                <a:latin typeface="+mj-lt"/>
              </a:rPr>
              <a:t> – </a:t>
            </a:r>
            <a:r>
              <a:rPr lang="en-US" sz="1800" b="1" dirty="0" err="1">
                <a:latin typeface="+mj-lt"/>
              </a:rPr>
              <a:t>salubrizarea</a:t>
            </a:r>
            <a:r>
              <a:rPr lang="en-US" sz="1800" b="1" dirty="0">
                <a:latin typeface="+mj-lt"/>
              </a:rPr>
              <a:t> </a:t>
            </a:r>
            <a:r>
              <a:rPr lang="en-US" sz="1800" b="1" dirty="0" err="1">
                <a:latin typeface="+mj-lt"/>
              </a:rPr>
              <a:t>domeniului</a:t>
            </a:r>
            <a:r>
              <a:rPr lang="en-US" sz="1800" b="1" dirty="0">
                <a:latin typeface="+mj-lt"/>
              </a:rPr>
              <a:t> public </a:t>
            </a:r>
            <a:r>
              <a:rPr lang="en-US" sz="1800" b="1" dirty="0" err="1">
                <a:latin typeface="+mj-lt"/>
              </a:rPr>
              <a:t>este</a:t>
            </a:r>
            <a:r>
              <a:rPr lang="en-US" sz="1800" b="1" dirty="0">
                <a:latin typeface="+mj-lt"/>
              </a:rPr>
              <a:t> </a:t>
            </a:r>
            <a:r>
              <a:rPr lang="en-US" sz="1800" b="1" dirty="0" err="1">
                <a:latin typeface="+mj-lt"/>
              </a:rPr>
              <a:t>asigurata</a:t>
            </a:r>
            <a:r>
              <a:rPr lang="en-US" sz="1800" b="1" dirty="0">
                <a:latin typeface="+mj-lt"/>
              </a:rPr>
              <a:t> de </a:t>
            </a:r>
            <a:r>
              <a:rPr lang="en-US" sz="1800" dirty="0" err="1">
                <a:effectLst/>
                <a:latin typeface="+mj-lt"/>
                <a:ea typeface="Times New Roman" panose="02020603050405020304" pitchFamily="18" charset="0"/>
              </a:rPr>
              <a:t>Serviciul</a:t>
            </a:r>
            <a:r>
              <a:rPr lang="en-US" sz="1800" dirty="0">
                <a:effectLst/>
                <a:latin typeface="+mj-lt"/>
                <a:ea typeface="Times New Roman" panose="02020603050405020304" pitchFamily="18" charset="0"/>
              </a:rPr>
              <a:t> Public de </a:t>
            </a:r>
            <a:r>
              <a:rPr lang="en-US" sz="1800" dirty="0" err="1">
                <a:effectLst/>
                <a:latin typeface="+mj-lt"/>
                <a:ea typeface="Times New Roman" panose="02020603050405020304" pitchFamily="18" charset="0"/>
              </a:rPr>
              <a:t>Gospodarie</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Locala</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Techirghiol</a:t>
            </a:r>
            <a:r>
              <a:rPr lang="en-US" sz="1800" dirty="0">
                <a:effectLst/>
                <a:latin typeface="+mj-lt"/>
                <a:ea typeface="Times New Roman" panose="02020603050405020304" pitchFamily="18" charset="0"/>
              </a:rPr>
              <a:t> </a:t>
            </a:r>
            <a:endParaRPr lang="en-US" sz="1800" b="1" dirty="0">
              <a:highlight>
                <a:srgbClr val="FFFF00"/>
              </a:highlight>
              <a:latin typeface="+mj-lt"/>
            </a:endParaRPr>
          </a:p>
        </p:txBody>
      </p:sp>
      <p:sp>
        <p:nvSpPr>
          <p:cNvPr id="3" name="Title 2">
            <a:extLst>
              <a:ext uri="{FF2B5EF4-FFF2-40B4-BE49-F238E27FC236}">
                <a16:creationId xmlns:a16="http://schemas.microsoft.com/office/drawing/2014/main" id="{65EC68A8-5C32-8DDA-B717-725F338DB3EA}"/>
              </a:ext>
            </a:extLst>
          </p:cNvPr>
          <p:cNvSpPr>
            <a:spLocks noGrp="1"/>
          </p:cNvSpPr>
          <p:nvPr>
            <p:ph type="title"/>
          </p:nvPr>
        </p:nvSpPr>
        <p:spPr/>
        <p:txBody>
          <a:bodyPr>
            <a:normAutofit/>
          </a:bodyPr>
          <a:lstStyle/>
          <a:p>
            <a:r>
              <a:rPr lang="en-US" sz="3400" dirty="0" err="1">
                <a:solidFill>
                  <a:srgbClr val="FF0000"/>
                </a:solidFill>
              </a:rPr>
              <a:t>Infrastructura</a:t>
            </a:r>
            <a:endParaRPr lang="en-US" sz="3400" dirty="0">
              <a:solidFill>
                <a:srgbClr val="FF0000"/>
              </a:solidFill>
            </a:endParaRPr>
          </a:p>
        </p:txBody>
      </p:sp>
    </p:spTree>
    <p:extLst>
      <p:ext uri="{BB962C8B-B14F-4D97-AF65-F5344CB8AC3E}">
        <p14:creationId xmlns:p14="http://schemas.microsoft.com/office/powerpoint/2010/main" val="23155548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534400" cy="5029200"/>
          </a:xfrm>
        </p:spPr>
        <p:txBody>
          <a:bodyPr>
            <a:normAutofit lnSpcReduction="10000"/>
          </a:bodyPr>
          <a:lstStyle/>
          <a:p>
            <a:r>
              <a:rPr lang="en-US" sz="1800" b="1" i="0" dirty="0" err="1">
                <a:effectLst/>
                <a:latin typeface="+mj-lt"/>
              </a:rPr>
              <a:t>Principalul</a:t>
            </a:r>
            <a:r>
              <a:rPr lang="en-US" sz="1800" b="1" i="0" dirty="0">
                <a:effectLst/>
                <a:latin typeface="+mj-lt"/>
              </a:rPr>
              <a:t> </a:t>
            </a:r>
            <a:r>
              <a:rPr lang="en-US" sz="1800" b="1" i="0" dirty="0" err="1">
                <a:effectLst/>
                <a:latin typeface="+mj-lt"/>
              </a:rPr>
              <a:t>obiectiv</a:t>
            </a:r>
            <a:r>
              <a:rPr lang="en-US" sz="1800" b="1" i="0" dirty="0">
                <a:effectLst/>
                <a:latin typeface="+mj-lt"/>
              </a:rPr>
              <a:t> </a:t>
            </a:r>
            <a:r>
              <a:rPr lang="en-US" sz="1800" b="1" i="0" dirty="0" err="1">
                <a:effectLst/>
                <a:latin typeface="+mj-lt"/>
              </a:rPr>
              <a:t>turistic</a:t>
            </a:r>
            <a:r>
              <a:rPr lang="en-US" sz="1800" b="1" i="0" dirty="0">
                <a:effectLst/>
                <a:latin typeface="+mj-lt"/>
              </a:rPr>
              <a:t> </a:t>
            </a:r>
            <a:r>
              <a:rPr lang="en-US" sz="1800" b="1" i="0" dirty="0" err="1">
                <a:effectLst/>
                <a:latin typeface="+mj-lt"/>
              </a:rPr>
              <a:t>este</a:t>
            </a:r>
            <a:r>
              <a:rPr lang="en-US" sz="1800" b="1" i="0" dirty="0">
                <a:effectLst/>
                <a:latin typeface="+mj-lt"/>
              </a:rPr>
              <a:t> </a:t>
            </a:r>
            <a:r>
              <a:rPr lang="en-US" sz="1800" b="1" i="0" dirty="0" err="1">
                <a:effectLst/>
                <a:latin typeface="+mj-lt"/>
              </a:rPr>
              <a:t>Lacul</a:t>
            </a:r>
            <a:r>
              <a:rPr lang="en-US" sz="1800" b="1" i="0" dirty="0">
                <a:effectLst/>
                <a:latin typeface="+mj-lt"/>
              </a:rPr>
              <a:t> </a:t>
            </a:r>
            <a:r>
              <a:rPr lang="en-US" sz="1800" b="1" i="0" dirty="0" err="1">
                <a:effectLst/>
                <a:latin typeface="+mj-lt"/>
              </a:rPr>
              <a:t>Techirghiol</a:t>
            </a:r>
            <a:r>
              <a:rPr lang="en-US" sz="1800" b="0" i="0" dirty="0">
                <a:effectLst/>
                <a:latin typeface="+mj-lt"/>
              </a:rPr>
              <a:t>, cel </a:t>
            </a:r>
            <a:r>
              <a:rPr lang="en-US" sz="1800" b="0" i="0" dirty="0" err="1">
                <a:effectLst/>
                <a:latin typeface="+mj-lt"/>
              </a:rPr>
              <a:t>mai</a:t>
            </a:r>
            <a:r>
              <a:rPr lang="en-US" sz="1800" b="0" i="0" dirty="0">
                <a:effectLst/>
                <a:latin typeface="+mj-lt"/>
              </a:rPr>
              <a:t> </a:t>
            </a:r>
            <a:r>
              <a:rPr lang="en-US" sz="1800" b="0" i="0" dirty="0" err="1">
                <a:effectLst/>
                <a:latin typeface="+mj-lt"/>
              </a:rPr>
              <a:t>întins</a:t>
            </a:r>
            <a:r>
              <a:rPr lang="en-US" sz="1800" b="0" i="0" dirty="0">
                <a:effectLst/>
                <a:latin typeface="+mj-lt"/>
              </a:rPr>
              <a:t> lac </a:t>
            </a:r>
            <a:r>
              <a:rPr lang="en-US" sz="1800" b="0" i="0" dirty="0" err="1">
                <a:effectLst/>
                <a:latin typeface="+mj-lt"/>
              </a:rPr>
              <a:t>salin</a:t>
            </a:r>
            <a:r>
              <a:rPr lang="en-US" sz="1800" b="0" i="0" dirty="0">
                <a:effectLst/>
                <a:latin typeface="+mj-lt"/>
              </a:rPr>
              <a:t> din </a:t>
            </a:r>
            <a:r>
              <a:rPr lang="en-US" sz="1800" b="0" i="0" dirty="0" err="1">
                <a:effectLst/>
                <a:latin typeface="+mj-lt"/>
              </a:rPr>
              <a:t>România</a:t>
            </a:r>
            <a:r>
              <a:rPr lang="en-US" sz="1800" b="0" i="0" dirty="0">
                <a:effectLst/>
                <a:latin typeface="+mj-lt"/>
              </a:rPr>
              <a:t>, cu </a:t>
            </a:r>
            <a:r>
              <a:rPr lang="en-US" sz="1800" b="0" i="0" dirty="0" err="1">
                <a:effectLst/>
                <a:latin typeface="+mj-lt"/>
              </a:rPr>
              <a:t>lungimea</a:t>
            </a:r>
            <a:r>
              <a:rPr lang="en-US" sz="1800" b="0" i="0" dirty="0">
                <a:effectLst/>
                <a:latin typeface="+mj-lt"/>
              </a:rPr>
              <a:t> de 7.500 m, </a:t>
            </a:r>
            <a:r>
              <a:rPr lang="en-US" sz="1800" b="0" i="0" dirty="0" err="1">
                <a:effectLst/>
                <a:latin typeface="+mj-lt"/>
              </a:rPr>
              <a:t>cunoscut</a:t>
            </a:r>
            <a:r>
              <a:rPr lang="en-US" sz="1800" b="0" i="0" dirty="0">
                <a:effectLst/>
                <a:latin typeface="+mj-lt"/>
              </a:rPr>
              <a:t> </a:t>
            </a:r>
            <a:r>
              <a:rPr lang="en-US" sz="1800" b="0" i="0" dirty="0" err="1">
                <a:effectLst/>
                <a:latin typeface="+mj-lt"/>
              </a:rPr>
              <a:t>pentru</a:t>
            </a:r>
            <a:r>
              <a:rPr lang="en-US" sz="1800" b="0" i="0" dirty="0">
                <a:effectLst/>
                <a:latin typeface="+mj-lt"/>
              </a:rPr>
              <a:t> </a:t>
            </a:r>
            <a:r>
              <a:rPr lang="en-US" sz="1800" b="0" i="0" dirty="0" err="1">
                <a:effectLst/>
                <a:latin typeface="+mj-lt"/>
              </a:rPr>
              <a:t>calitățile</a:t>
            </a:r>
            <a:r>
              <a:rPr lang="en-US" sz="1800" b="0" i="0" dirty="0">
                <a:effectLst/>
                <a:latin typeface="+mj-lt"/>
              </a:rPr>
              <a:t> </a:t>
            </a:r>
            <a:r>
              <a:rPr lang="en-US" sz="1800" b="0" i="0" dirty="0" err="1">
                <a:effectLst/>
                <a:latin typeface="+mj-lt"/>
              </a:rPr>
              <a:t>apei</a:t>
            </a:r>
            <a:r>
              <a:rPr lang="en-US" sz="1800" b="0" i="0" dirty="0">
                <a:effectLst/>
                <a:latin typeface="+mj-lt"/>
              </a:rPr>
              <a:t> </a:t>
            </a:r>
            <a:r>
              <a:rPr lang="en-US" sz="1800" b="0" i="0" dirty="0" err="1">
                <a:effectLst/>
                <a:latin typeface="+mj-lt"/>
              </a:rPr>
              <a:t>sărate</a:t>
            </a:r>
            <a:r>
              <a:rPr lang="en-US" sz="1800" b="0" i="0" dirty="0">
                <a:effectLst/>
                <a:latin typeface="+mj-lt"/>
              </a:rPr>
              <a:t> (</a:t>
            </a:r>
            <a:r>
              <a:rPr lang="en-US" sz="1800" b="0" i="0" dirty="0" err="1">
                <a:effectLst/>
                <a:latin typeface="+mj-lt"/>
              </a:rPr>
              <a:t>mineralizate</a:t>
            </a:r>
            <a:r>
              <a:rPr lang="en-US" sz="1800" b="0" i="0" dirty="0">
                <a:effectLst/>
                <a:latin typeface="+mj-lt"/>
              </a:rPr>
              <a:t>) </a:t>
            </a:r>
            <a:r>
              <a:rPr lang="en-US" sz="1800" b="0" i="0" dirty="0" err="1">
                <a:effectLst/>
                <a:latin typeface="+mj-lt"/>
              </a:rPr>
              <a:t>și</a:t>
            </a:r>
            <a:r>
              <a:rPr lang="en-US" sz="1800" b="0" i="0" dirty="0">
                <a:effectLst/>
                <a:latin typeface="+mj-lt"/>
              </a:rPr>
              <a:t> a </a:t>
            </a:r>
            <a:r>
              <a:rPr lang="en-US" sz="1800" b="0" i="0" dirty="0" err="1">
                <a:effectLst/>
                <a:latin typeface="+mj-lt"/>
              </a:rPr>
              <a:t>nămolului</a:t>
            </a:r>
            <a:r>
              <a:rPr lang="en-US" sz="1800" b="0" i="0" dirty="0">
                <a:effectLst/>
                <a:latin typeface="+mj-lt"/>
              </a:rPr>
              <a:t> sapropelic, </a:t>
            </a:r>
            <a:r>
              <a:rPr lang="en-US" sz="1800" b="0" i="0" dirty="0" err="1">
                <a:effectLst/>
                <a:latin typeface="+mj-lt"/>
              </a:rPr>
              <a:t>folosit</a:t>
            </a:r>
            <a:r>
              <a:rPr lang="en-US" sz="1800" b="0" i="0" dirty="0">
                <a:effectLst/>
                <a:latin typeface="+mj-lt"/>
              </a:rPr>
              <a:t> </a:t>
            </a:r>
            <a:r>
              <a:rPr lang="en-US" sz="1800" b="0" i="0" dirty="0" err="1">
                <a:effectLst/>
                <a:latin typeface="+mj-lt"/>
              </a:rPr>
              <a:t>în</a:t>
            </a:r>
            <a:r>
              <a:rPr lang="en-US" sz="1800" b="0" i="0" dirty="0">
                <a:effectLst/>
                <a:latin typeface="+mj-lt"/>
              </a:rPr>
              <a:t> </a:t>
            </a:r>
            <a:r>
              <a:rPr lang="en-US" sz="1800" b="0" i="0" dirty="0" err="1">
                <a:effectLst/>
                <a:latin typeface="+mj-lt"/>
              </a:rPr>
              <a:t>tratarea</a:t>
            </a:r>
            <a:r>
              <a:rPr lang="en-US" sz="1800" b="0" i="0" dirty="0">
                <a:effectLst/>
                <a:latin typeface="+mj-lt"/>
              </a:rPr>
              <a:t> </a:t>
            </a:r>
            <a:r>
              <a:rPr lang="en-US" sz="1800" b="0" i="0" dirty="0" err="1">
                <a:effectLst/>
                <a:latin typeface="+mj-lt"/>
              </a:rPr>
              <a:t>diferitelor</a:t>
            </a:r>
            <a:r>
              <a:rPr lang="en-US" sz="1800" b="0" i="0" dirty="0">
                <a:effectLst/>
                <a:latin typeface="+mj-lt"/>
              </a:rPr>
              <a:t> </a:t>
            </a:r>
            <a:r>
              <a:rPr lang="en-US" sz="1800" b="0" i="0" dirty="0" err="1">
                <a:effectLst/>
                <a:latin typeface="+mj-lt"/>
              </a:rPr>
              <a:t>maladii</a:t>
            </a:r>
            <a:r>
              <a:rPr lang="en-US" sz="1800" b="0" i="0" dirty="0">
                <a:effectLst/>
                <a:latin typeface="+mj-lt"/>
              </a:rPr>
              <a:t>. Fauna </a:t>
            </a:r>
            <a:r>
              <a:rPr lang="en-US" sz="1800" b="0" i="0" dirty="0" err="1">
                <a:effectLst/>
                <a:latin typeface="+mj-lt"/>
              </a:rPr>
              <a:t>nevertebratelor</a:t>
            </a:r>
            <a:r>
              <a:rPr lang="en-US" sz="1800" b="0" i="0" dirty="0">
                <a:effectLst/>
                <a:latin typeface="+mj-lt"/>
              </a:rPr>
              <a:t> </a:t>
            </a:r>
            <a:r>
              <a:rPr lang="en-US" sz="1800" b="0" i="0" dirty="0" err="1">
                <a:effectLst/>
                <a:latin typeface="+mj-lt"/>
              </a:rPr>
              <a:t>ce</a:t>
            </a:r>
            <a:r>
              <a:rPr lang="en-US" sz="1800" b="0" i="0" dirty="0">
                <a:effectLst/>
                <a:latin typeface="+mj-lt"/>
              </a:rPr>
              <a:t> </a:t>
            </a:r>
            <a:r>
              <a:rPr lang="en-US" sz="1800" b="0" i="0" dirty="0" err="1">
                <a:effectLst/>
                <a:latin typeface="+mj-lt"/>
              </a:rPr>
              <a:t>populează</a:t>
            </a:r>
            <a:r>
              <a:rPr lang="en-US" sz="1800" b="0" i="0" dirty="0">
                <a:effectLst/>
                <a:latin typeface="+mj-lt"/>
              </a:rPr>
              <a:t> </a:t>
            </a:r>
            <a:r>
              <a:rPr lang="en-US" sz="1800" b="0" i="0" dirty="0" err="1">
                <a:effectLst/>
                <a:latin typeface="+mj-lt"/>
              </a:rPr>
              <a:t>lacul</a:t>
            </a:r>
            <a:r>
              <a:rPr lang="en-US" sz="1800" b="0" i="0" dirty="0">
                <a:effectLst/>
                <a:latin typeface="+mj-lt"/>
              </a:rPr>
              <a:t> </a:t>
            </a:r>
            <a:r>
              <a:rPr lang="en-US" sz="1800" b="0" i="0" dirty="0" err="1">
                <a:effectLst/>
                <a:latin typeface="+mj-lt"/>
              </a:rPr>
              <a:t>Techirghiol</a:t>
            </a:r>
            <a:r>
              <a:rPr lang="en-US" sz="1800" b="0" i="0" dirty="0">
                <a:effectLst/>
                <a:latin typeface="+mj-lt"/>
              </a:rPr>
              <a:t> </a:t>
            </a:r>
            <a:r>
              <a:rPr lang="en-US" sz="1800" b="0" i="0" dirty="0" err="1">
                <a:effectLst/>
                <a:latin typeface="+mj-lt"/>
              </a:rPr>
              <a:t>este</a:t>
            </a:r>
            <a:r>
              <a:rPr lang="en-US" sz="1800" b="0" i="0" dirty="0">
                <a:effectLst/>
                <a:latin typeface="+mj-lt"/>
              </a:rPr>
              <a:t> </a:t>
            </a:r>
            <a:r>
              <a:rPr lang="en-US" sz="1800" b="0" i="0" dirty="0" err="1">
                <a:effectLst/>
                <a:latin typeface="+mj-lt"/>
              </a:rPr>
              <a:t>dominată</a:t>
            </a:r>
            <a:r>
              <a:rPr lang="en-US" sz="1800" b="0" i="0" dirty="0">
                <a:effectLst/>
                <a:latin typeface="+mj-lt"/>
              </a:rPr>
              <a:t> de </a:t>
            </a:r>
            <a:r>
              <a:rPr lang="en-US" sz="1800" b="0" i="0" dirty="0" err="1">
                <a:effectLst/>
                <a:latin typeface="+mj-lt"/>
              </a:rPr>
              <a:t>crustaceul</a:t>
            </a:r>
            <a:r>
              <a:rPr lang="en-US" sz="1800" b="0" i="0" dirty="0">
                <a:effectLst/>
                <a:latin typeface="+mj-lt"/>
              </a:rPr>
              <a:t> Artemia </a:t>
            </a:r>
            <a:r>
              <a:rPr lang="en-US" sz="1800" b="0" i="0" dirty="0" err="1">
                <a:effectLst/>
                <a:latin typeface="+mj-lt"/>
              </a:rPr>
              <a:t>salină</a:t>
            </a:r>
            <a:r>
              <a:rPr lang="en-US" sz="1800" b="0" i="0" dirty="0">
                <a:effectLst/>
                <a:latin typeface="+mj-lt"/>
              </a:rPr>
              <a:t>, care </a:t>
            </a:r>
            <a:r>
              <a:rPr lang="en-US" sz="1800" b="0" i="0" dirty="0" err="1">
                <a:effectLst/>
                <a:latin typeface="+mj-lt"/>
              </a:rPr>
              <a:t>împreună</a:t>
            </a:r>
            <a:r>
              <a:rPr lang="en-US" sz="1800" b="0" i="0" dirty="0">
                <a:effectLst/>
                <a:latin typeface="+mj-lt"/>
              </a:rPr>
              <a:t> cu alga Cladophora </a:t>
            </a:r>
            <a:r>
              <a:rPr lang="en-US" sz="1800" b="0" i="0" dirty="0" err="1">
                <a:effectLst/>
                <a:latin typeface="+mj-lt"/>
              </a:rPr>
              <a:t>cristalină</a:t>
            </a:r>
            <a:r>
              <a:rPr lang="en-US" sz="1800" b="0" i="0" dirty="0">
                <a:effectLst/>
                <a:latin typeface="+mj-lt"/>
              </a:rPr>
              <a:t> </a:t>
            </a:r>
            <a:r>
              <a:rPr lang="en-US" sz="1800" b="0" i="0" dirty="0" err="1">
                <a:effectLst/>
                <a:latin typeface="+mj-lt"/>
              </a:rPr>
              <a:t>furnizează</a:t>
            </a:r>
            <a:r>
              <a:rPr lang="en-US" sz="1800" b="0" i="0" dirty="0">
                <a:effectLst/>
                <a:latin typeface="+mj-lt"/>
              </a:rPr>
              <a:t> </a:t>
            </a:r>
            <a:r>
              <a:rPr lang="en-US" sz="1800" b="0" i="0" dirty="0" err="1">
                <a:effectLst/>
                <a:latin typeface="+mj-lt"/>
              </a:rPr>
              <a:t>materia</a:t>
            </a:r>
            <a:r>
              <a:rPr lang="en-US" sz="1800" b="0" i="0" dirty="0">
                <a:effectLst/>
                <a:latin typeface="+mj-lt"/>
              </a:rPr>
              <a:t> </a:t>
            </a:r>
            <a:r>
              <a:rPr lang="en-US" sz="1800" b="0" i="0" dirty="0" err="1">
                <a:effectLst/>
                <a:latin typeface="+mj-lt"/>
              </a:rPr>
              <a:t>primă</a:t>
            </a:r>
            <a:r>
              <a:rPr lang="en-US" sz="1800" b="0" i="0" dirty="0">
                <a:effectLst/>
                <a:latin typeface="+mj-lt"/>
              </a:rPr>
              <a:t> </a:t>
            </a:r>
            <a:r>
              <a:rPr lang="en-US" sz="1800" b="0" i="0" dirty="0" err="1">
                <a:effectLst/>
                <a:latin typeface="+mj-lt"/>
              </a:rPr>
              <a:t>pentru</a:t>
            </a:r>
            <a:r>
              <a:rPr lang="en-US" sz="1800" b="0" i="0" dirty="0">
                <a:effectLst/>
                <a:latin typeface="+mj-lt"/>
              </a:rPr>
              <a:t> </a:t>
            </a:r>
            <a:r>
              <a:rPr lang="en-US" sz="1800" b="0" i="0" dirty="0" err="1">
                <a:effectLst/>
                <a:latin typeface="+mj-lt"/>
              </a:rPr>
              <a:t>producerea</a:t>
            </a:r>
            <a:r>
              <a:rPr lang="en-US" sz="1800" b="0" i="0" dirty="0">
                <a:effectLst/>
                <a:latin typeface="+mj-lt"/>
              </a:rPr>
              <a:t> </a:t>
            </a:r>
            <a:r>
              <a:rPr lang="en-US" sz="1800" b="0" i="0" dirty="0" err="1">
                <a:effectLst/>
                <a:latin typeface="+mj-lt"/>
              </a:rPr>
              <a:t>nămolului</a:t>
            </a:r>
            <a:r>
              <a:rPr lang="en-US" sz="1800" b="0" i="0" dirty="0">
                <a:effectLst/>
                <a:latin typeface="+mj-lt"/>
              </a:rPr>
              <a:t> sapropelic cu </a:t>
            </a:r>
            <a:r>
              <a:rPr lang="en-US" sz="1800" b="0" i="0" dirty="0" err="1">
                <a:effectLst/>
                <a:latin typeface="+mj-lt"/>
              </a:rPr>
              <a:t>componenți</a:t>
            </a:r>
            <a:r>
              <a:rPr lang="en-US" sz="1800" b="0" i="0" dirty="0">
                <a:effectLst/>
                <a:latin typeface="+mj-lt"/>
              </a:rPr>
              <a:t> </a:t>
            </a:r>
            <a:r>
              <a:rPr lang="en-US" sz="1800" b="0" i="0" dirty="0" err="1">
                <a:effectLst/>
                <a:latin typeface="+mj-lt"/>
              </a:rPr>
              <a:t>minerali</a:t>
            </a:r>
            <a:r>
              <a:rPr lang="en-US" sz="1800" b="0" i="0" dirty="0">
                <a:effectLst/>
                <a:latin typeface="+mj-lt"/>
              </a:rPr>
              <a:t> </a:t>
            </a:r>
            <a:r>
              <a:rPr lang="en-US" sz="1800" b="0" i="0" dirty="0" err="1">
                <a:effectLst/>
                <a:latin typeface="+mj-lt"/>
              </a:rPr>
              <a:t>activi</a:t>
            </a:r>
            <a:r>
              <a:rPr lang="en-US" sz="1800" b="0" i="0" dirty="0">
                <a:effectLst/>
                <a:latin typeface="+mj-lt"/>
              </a:rPr>
              <a:t> care </a:t>
            </a:r>
            <a:r>
              <a:rPr lang="en-US" sz="1800" b="0" i="0" dirty="0" err="1">
                <a:effectLst/>
                <a:latin typeface="+mj-lt"/>
              </a:rPr>
              <a:t>îi</a:t>
            </a:r>
            <a:r>
              <a:rPr lang="en-US" sz="1800" b="0" i="0" dirty="0">
                <a:effectLst/>
                <a:latin typeface="+mj-lt"/>
              </a:rPr>
              <a:t> </a:t>
            </a:r>
            <a:r>
              <a:rPr lang="en-US" sz="1800" b="0" i="0" dirty="0" err="1">
                <a:effectLst/>
                <a:latin typeface="+mj-lt"/>
              </a:rPr>
              <a:t>dau</a:t>
            </a:r>
            <a:r>
              <a:rPr lang="en-US" sz="1800" b="0" i="0" dirty="0">
                <a:effectLst/>
                <a:latin typeface="+mj-lt"/>
              </a:rPr>
              <a:t> o </a:t>
            </a:r>
            <a:r>
              <a:rPr lang="en-US" sz="1800" b="0" i="0" dirty="0" err="1">
                <a:effectLst/>
                <a:latin typeface="+mj-lt"/>
              </a:rPr>
              <a:t>valoare</a:t>
            </a:r>
            <a:r>
              <a:rPr lang="en-US" sz="1800" b="0" i="0" dirty="0">
                <a:effectLst/>
                <a:latin typeface="+mj-lt"/>
              </a:rPr>
              <a:t> </a:t>
            </a:r>
            <a:r>
              <a:rPr lang="en-US" sz="1800" b="0" i="0" dirty="0" err="1">
                <a:effectLst/>
                <a:latin typeface="+mj-lt"/>
              </a:rPr>
              <a:t>terapeutică</a:t>
            </a:r>
            <a:r>
              <a:rPr lang="en-US" sz="1800" b="0" i="0" dirty="0">
                <a:effectLst/>
                <a:latin typeface="+mj-lt"/>
              </a:rPr>
              <a:t> </a:t>
            </a:r>
            <a:r>
              <a:rPr lang="en-US" sz="1800" b="0" i="0" dirty="0" err="1">
                <a:effectLst/>
                <a:latin typeface="+mj-lt"/>
              </a:rPr>
              <a:t>deosebită</a:t>
            </a:r>
            <a:r>
              <a:rPr lang="en-US" sz="1800" b="0" i="0" dirty="0">
                <a:effectLst/>
                <a:latin typeface="+mj-lt"/>
              </a:rPr>
              <a:t>.</a:t>
            </a:r>
          </a:p>
          <a:p>
            <a:r>
              <a:rPr lang="ro-RO" sz="1800" b="1" dirty="0">
                <a:effectLst/>
                <a:latin typeface="+mj-lt"/>
                <a:ea typeface="Calibri" panose="020F0502020204030204" pitchFamily="34" charset="0"/>
              </a:rPr>
              <a:t>Biserica de lemn a Mânăstirii Sfânta Maria</a:t>
            </a:r>
            <a:r>
              <a:rPr lang="en-US" sz="1800" b="1" dirty="0">
                <a:effectLst/>
                <a:latin typeface="+mj-lt"/>
                <a:ea typeface="Calibri" panose="020F0502020204030204" pitchFamily="34" charset="0"/>
              </a:rPr>
              <a:t>, </a:t>
            </a:r>
            <a:r>
              <a:rPr lang="ro-RO" sz="1800" dirty="0">
                <a:effectLst/>
                <a:latin typeface="+mj-lt"/>
                <a:ea typeface="Calibri" panose="020F0502020204030204" pitchFamily="34" charset="0"/>
              </a:rPr>
              <a:t>construită în Maramureș și strămutată</a:t>
            </a:r>
            <a:r>
              <a:rPr lang="en-US" sz="1800" dirty="0">
                <a:effectLst/>
                <a:latin typeface="+mj-lt"/>
                <a:ea typeface="Calibri" panose="020F0502020204030204" pitchFamily="34" charset="0"/>
              </a:rPr>
              <a:t> ulterior </a:t>
            </a:r>
            <a:r>
              <a:rPr lang="ro-RO" sz="1800" dirty="0">
                <a:effectLst/>
                <a:latin typeface="+mj-lt"/>
                <a:ea typeface="Calibri" panose="020F0502020204030204" pitchFamily="34" charset="0"/>
              </a:rPr>
              <a:t>la stâna regală de la Sinaia. Biserica a fost adusă la Techirghiol în 1951. </a:t>
            </a:r>
            <a:r>
              <a:rPr lang="en-US" sz="1800" dirty="0">
                <a:effectLst/>
                <a:latin typeface="+mj-lt"/>
                <a:ea typeface="Calibri" panose="020F0502020204030204" pitchFamily="34" charset="0"/>
              </a:rPr>
              <a:t>In interior </a:t>
            </a:r>
            <a:r>
              <a:rPr lang="en-US" sz="1800" dirty="0" err="1">
                <a:effectLst/>
                <a:latin typeface="+mj-lt"/>
                <a:ea typeface="Calibri" panose="020F0502020204030204" pitchFamily="34" charset="0"/>
              </a:rPr>
              <a:t>bisericii</a:t>
            </a:r>
            <a:r>
              <a:rPr lang="en-US" sz="1800" dirty="0">
                <a:effectLst/>
                <a:latin typeface="+mj-lt"/>
                <a:ea typeface="Calibri" panose="020F0502020204030204" pitchFamily="34" charset="0"/>
              </a:rPr>
              <a:t>, </a:t>
            </a:r>
            <a:r>
              <a:rPr lang="ro-RO" sz="1800" dirty="0">
                <a:effectLst/>
                <a:latin typeface="+mj-lt"/>
                <a:ea typeface="Calibri" panose="020F0502020204030204" pitchFamily="34" charset="0"/>
              </a:rPr>
              <a:t>turiștii pot vizita un mic muzeu dedicat creștinismului dobrogean. </a:t>
            </a:r>
            <a:endParaRPr lang="en-US" sz="1800" dirty="0">
              <a:effectLst/>
              <a:latin typeface="+mj-lt"/>
              <a:ea typeface="Calibri" panose="020F0502020204030204" pitchFamily="34" charset="0"/>
            </a:endParaRPr>
          </a:p>
          <a:p>
            <a:r>
              <a:rPr lang="en-US" sz="1800" b="0" i="0" dirty="0">
                <a:effectLst/>
                <a:latin typeface="+mj-lt"/>
              </a:rPr>
              <a:t>O </a:t>
            </a:r>
            <a:r>
              <a:rPr lang="en-US" sz="1800" b="0" i="0" dirty="0" err="1">
                <a:effectLst/>
                <a:latin typeface="+mj-lt"/>
              </a:rPr>
              <a:t>alta</a:t>
            </a:r>
            <a:r>
              <a:rPr lang="en-US" sz="1800" b="0" i="0" dirty="0">
                <a:effectLst/>
                <a:latin typeface="+mj-lt"/>
              </a:rPr>
              <a:t> </a:t>
            </a:r>
            <a:r>
              <a:rPr lang="en-US" sz="1800" b="0" i="0" dirty="0" err="1">
                <a:effectLst/>
                <a:latin typeface="+mj-lt"/>
              </a:rPr>
              <a:t>atractie</a:t>
            </a:r>
            <a:r>
              <a:rPr lang="en-US" sz="1800" b="0" i="0" dirty="0">
                <a:effectLst/>
                <a:latin typeface="+mj-lt"/>
              </a:rPr>
              <a:t> </a:t>
            </a:r>
            <a:r>
              <a:rPr lang="en-US" sz="1800" b="0" i="0" dirty="0" err="1">
                <a:effectLst/>
                <a:latin typeface="+mj-lt"/>
              </a:rPr>
              <a:t>turistica</a:t>
            </a:r>
            <a:r>
              <a:rPr lang="en-US" sz="1800" b="0" i="0" dirty="0">
                <a:effectLst/>
                <a:latin typeface="+mj-lt"/>
              </a:rPr>
              <a:t> a </a:t>
            </a:r>
            <a:r>
              <a:rPr lang="en-US" sz="1800" b="0" i="0" dirty="0" err="1">
                <a:effectLst/>
                <a:latin typeface="+mj-lt"/>
              </a:rPr>
              <a:t>Techirghiolului</a:t>
            </a:r>
            <a:r>
              <a:rPr lang="en-US" sz="1800" b="0" i="0" dirty="0">
                <a:effectLst/>
                <a:latin typeface="+mj-lt"/>
              </a:rPr>
              <a:t> </a:t>
            </a:r>
            <a:r>
              <a:rPr lang="en-US" sz="1800" b="0" i="0" dirty="0" err="1">
                <a:effectLst/>
                <a:latin typeface="+mj-lt"/>
              </a:rPr>
              <a:t>este</a:t>
            </a:r>
            <a:r>
              <a:rPr lang="en-US" sz="1800" b="0" i="0" dirty="0">
                <a:effectLst/>
                <a:latin typeface="+mj-lt"/>
              </a:rPr>
              <a:t> </a:t>
            </a:r>
            <a:r>
              <a:rPr lang="en-US" sz="1800" b="1" i="0" dirty="0" err="1">
                <a:effectLst/>
                <a:latin typeface="+mj-lt"/>
              </a:rPr>
              <a:t>Biserica</a:t>
            </a:r>
            <a:r>
              <a:rPr lang="en-US" sz="1800" b="1" i="0" dirty="0">
                <a:effectLst/>
                <a:latin typeface="+mj-lt"/>
              </a:rPr>
              <a:t> </a:t>
            </a:r>
            <a:r>
              <a:rPr lang="en-US" sz="1800" b="1" i="0" dirty="0" err="1">
                <a:effectLst/>
                <a:latin typeface="+mj-lt"/>
              </a:rPr>
              <a:t>Nemțeasca</a:t>
            </a:r>
            <a:r>
              <a:rPr lang="en-US" sz="1800" b="0" i="0" dirty="0">
                <a:effectLst/>
                <a:latin typeface="+mj-lt"/>
              </a:rPr>
              <a:t>. </a:t>
            </a:r>
            <a:r>
              <a:rPr lang="en-US" sz="1800" b="0" i="0" dirty="0" err="1">
                <a:effectLst/>
                <a:latin typeface="+mj-lt"/>
              </a:rPr>
              <a:t>Părintele</a:t>
            </a:r>
            <a:r>
              <a:rPr lang="en-US" sz="1800" b="0" i="0" dirty="0">
                <a:effectLst/>
                <a:latin typeface="+mj-lt"/>
              </a:rPr>
              <a:t> </a:t>
            </a:r>
            <a:r>
              <a:rPr lang="en-US" sz="1800" b="0" i="0" dirty="0" err="1">
                <a:effectLst/>
                <a:latin typeface="+mj-lt"/>
              </a:rPr>
              <a:t>Pieger</a:t>
            </a:r>
            <a:r>
              <a:rPr lang="en-US" sz="1800" b="0" i="0" dirty="0">
                <a:effectLst/>
                <a:latin typeface="+mj-lt"/>
              </a:rPr>
              <a:t>, </a:t>
            </a:r>
            <a:r>
              <a:rPr lang="en-US" sz="1800" b="0" i="0" dirty="0" err="1">
                <a:effectLst/>
                <a:latin typeface="+mj-lt"/>
              </a:rPr>
              <a:t>indrumatorul</a:t>
            </a:r>
            <a:r>
              <a:rPr lang="en-US" sz="1800" b="0" i="0" dirty="0">
                <a:effectLst/>
                <a:latin typeface="+mj-lt"/>
              </a:rPr>
              <a:t> </a:t>
            </a:r>
            <a:r>
              <a:rPr lang="en-US" sz="1800" b="0" i="0" dirty="0" err="1">
                <a:effectLst/>
                <a:latin typeface="+mj-lt"/>
              </a:rPr>
              <a:t>comunitatii</a:t>
            </a:r>
            <a:r>
              <a:rPr lang="en-US" sz="1800" b="0" i="0" dirty="0">
                <a:effectLst/>
                <a:latin typeface="+mj-lt"/>
              </a:rPr>
              <a:t> germane </a:t>
            </a:r>
            <a:r>
              <a:rPr lang="en-US" sz="1800" b="0" i="0" dirty="0" err="1">
                <a:effectLst/>
                <a:latin typeface="+mj-lt"/>
              </a:rPr>
              <a:t>formata</a:t>
            </a:r>
            <a:r>
              <a:rPr lang="en-US" sz="1800" b="0" i="0" dirty="0">
                <a:effectLst/>
                <a:latin typeface="+mj-lt"/>
              </a:rPr>
              <a:t> din </a:t>
            </a:r>
            <a:r>
              <a:rPr lang="en-US" sz="1800" b="0" i="0" dirty="0" err="1">
                <a:effectLst/>
                <a:latin typeface="+mj-lt"/>
              </a:rPr>
              <a:t>nemtii</a:t>
            </a:r>
            <a:r>
              <a:rPr lang="en-US" sz="1800" b="0" i="0" dirty="0">
                <a:effectLst/>
                <a:latin typeface="+mj-lt"/>
              </a:rPr>
              <a:t> </a:t>
            </a:r>
            <a:r>
              <a:rPr lang="en-US" sz="1800" b="0" i="0" dirty="0" err="1">
                <a:effectLst/>
                <a:latin typeface="+mj-lt"/>
              </a:rPr>
              <a:t>dobrogeni</a:t>
            </a:r>
            <a:r>
              <a:rPr lang="en-US" sz="1800" b="0" i="0" dirty="0">
                <a:effectLst/>
                <a:latin typeface="+mj-lt"/>
              </a:rPr>
              <a:t>, a </a:t>
            </a:r>
            <a:r>
              <a:rPr lang="en-US" sz="1800" b="0" i="0" dirty="0" err="1">
                <a:effectLst/>
                <a:latin typeface="+mj-lt"/>
              </a:rPr>
              <a:t>contribuit</a:t>
            </a:r>
            <a:r>
              <a:rPr lang="en-US" sz="1800" b="0" i="0" dirty="0">
                <a:effectLst/>
                <a:latin typeface="+mj-lt"/>
              </a:rPr>
              <a:t> la </a:t>
            </a:r>
            <a:r>
              <a:rPr lang="en-US" sz="1800" b="0" i="0" dirty="0" err="1">
                <a:effectLst/>
                <a:latin typeface="+mj-lt"/>
              </a:rPr>
              <a:t>ridicarea</a:t>
            </a:r>
            <a:r>
              <a:rPr lang="en-US" sz="1800" b="0" i="0" dirty="0">
                <a:effectLst/>
                <a:latin typeface="+mj-lt"/>
              </a:rPr>
              <a:t> </a:t>
            </a:r>
            <a:r>
              <a:rPr lang="en-US" sz="1800" b="0" i="0" dirty="0" err="1">
                <a:effectLst/>
                <a:latin typeface="+mj-lt"/>
              </a:rPr>
              <a:t>bisericii</a:t>
            </a:r>
            <a:r>
              <a:rPr lang="en-US" sz="1800" b="0" i="0" dirty="0">
                <a:effectLst/>
                <a:latin typeface="+mj-lt"/>
              </a:rPr>
              <a:t>, </a:t>
            </a:r>
            <a:r>
              <a:rPr lang="en-US" sz="1800" b="0" i="0" dirty="0" err="1">
                <a:effectLst/>
                <a:latin typeface="+mj-lt"/>
              </a:rPr>
              <a:t>finalizată</a:t>
            </a:r>
            <a:r>
              <a:rPr lang="en-US" sz="1800" b="0" i="0" dirty="0">
                <a:effectLst/>
                <a:latin typeface="+mj-lt"/>
              </a:rPr>
              <a:t> </a:t>
            </a:r>
            <a:r>
              <a:rPr lang="en-US" sz="1800" b="0" i="0" dirty="0" err="1">
                <a:effectLst/>
                <a:latin typeface="+mj-lt"/>
              </a:rPr>
              <a:t>în</a:t>
            </a:r>
            <a:r>
              <a:rPr lang="en-US" sz="1800" b="0" i="0" dirty="0">
                <a:effectLst/>
                <a:latin typeface="+mj-lt"/>
              </a:rPr>
              <a:t> </a:t>
            </a:r>
            <a:r>
              <a:rPr lang="en-US" sz="1800" b="0" i="0" dirty="0" err="1">
                <a:effectLst/>
                <a:latin typeface="+mj-lt"/>
              </a:rPr>
              <a:t>anul</a:t>
            </a:r>
            <a:r>
              <a:rPr lang="en-US" sz="1800" b="0" i="0" dirty="0">
                <a:effectLst/>
                <a:latin typeface="+mj-lt"/>
              </a:rPr>
              <a:t> 1934.</a:t>
            </a:r>
          </a:p>
          <a:p>
            <a:r>
              <a:rPr lang="en-US" sz="1800" b="0" i="0" dirty="0">
                <a:effectLst/>
                <a:latin typeface="+mj-lt"/>
              </a:rPr>
              <a:t>Vila Cornelia (</a:t>
            </a:r>
            <a:r>
              <a:rPr lang="en-US" sz="1800" b="0" i="0" dirty="0" err="1">
                <a:effectLst/>
                <a:latin typeface="+mj-lt"/>
              </a:rPr>
              <a:t>n.r.</a:t>
            </a:r>
            <a:r>
              <a:rPr lang="en-US" sz="1800" b="0" i="0" dirty="0">
                <a:effectLst/>
                <a:latin typeface="+mj-lt"/>
              </a:rPr>
              <a:t> </a:t>
            </a:r>
            <a:r>
              <a:rPr lang="en-US" sz="1800" b="0" i="0" dirty="0" err="1">
                <a:effectLst/>
                <a:latin typeface="+mj-lt"/>
              </a:rPr>
              <a:t>şi</a:t>
            </a:r>
            <a:r>
              <a:rPr lang="en-US" sz="1800" b="0" i="0" dirty="0">
                <a:effectLst/>
                <a:latin typeface="+mj-lt"/>
              </a:rPr>
              <a:t> nu Claudia cum s-a </a:t>
            </a:r>
            <a:r>
              <a:rPr lang="en-US" sz="1800" b="0" i="0" dirty="0" err="1">
                <a:effectLst/>
                <a:latin typeface="+mj-lt"/>
              </a:rPr>
              <a:t>spus</a:t>
            </a:r>
            <a:r>
              <a:rPr lang="en-US" sz="1800" b="0" i="0" dirty="0">
                <a:effectLst/>
                <a:latin typeface="+mj-lt"/>
              </a:rPr>
              <a:t> </a:t>
            </a:r>
            <a:r>
              <a:rPr lang="en-US" sz="1800" b="0" i="0" dirty="0" err="1">
                <a:effectLst/>
                <a:latin typeface="+mj-lt"/>
              </a:rPr>
              <a:t>adesea</a:t>
            </a:r>
            <a:r>
              <a:rPr lang="en-US" sz="1800" b="0" i="0" dirty="0">
                <a:effectLst/>
                <a:latin typeface="+mj-lt"/>
              </a:rPr>
              <a:t>), </a:t>
            </a:r>
            <a:r>
              <a:rPr lang="en-US" sz="1800" b="0" i="0" dirty="0" err="1">
                <a:effectLst/>
                <a:latin typeface="+mj-lt"/>
              </a:rPr>
              <a:t>botezată</a:t>
            </a:r>
            <a:r>
              <a:rPr lang="en-US" sz="1800" b="0" i="0" dirty="0">
                <a:effectLst/>
                <a:latin typeface="+mj-lt"/>
              </a:rPr>
              <a:t> </a:t>
            </a:r>
            <a:r>
              <a:rPr lang="en-US" sz="1800" b="0" i="0" dirty="0" err="1">
                <a:effectLst/>
                <a:latin typeface="+mj-lt"/>
              </a:rPr>
              <a:t>după</a:t>
            </a:r>
            <a:r>
              <a:rPr lang="en-US" sz="1800" b="0" i="0" dirty="0">
                <a:effectLst/>
                <a:latin typeface="+mj-lt"/>
              </a:rPr>
              <a:t> sora </a:t>
            </a:r>
            <a:r>
              <a:rPr lang="en-US" sz="1800" b="0" i="0" dirty="0" err="1">
                <a:effectLst/>
                <a:latin typeface="+mj-lt"/>
              </a:rPr>
              <a:t>marelui</a:t>
            </a:r>
            <a:r>
              <a:rPr lang="en-US" sz="1800" b="0" i="0" dirty="0">
                <a:effectLst/>
                <a:latin typeface="+mj-lt"/>
              </a:rPr>
              <a:t> </a:t>
            </a:r>
            <a:r>
              <a:rPr lang="en-US" sz="1800" b="0" i="0" dirty="0" err="1">
                <a:effectLst/>
                <a:latin typeface="+mj-lt"/>
              </a:rPr>
              <a:t>scriitor</a:t>
            </a:r>
            <a:r>
              <a:rPr lang="en-US" sz="1800" b="0" i="0" dirty="0">
                <a:effectLst/>
                <a:latin typeface="+mj-lt"/>
              </a:rPr>
              <a:t>, Mircea Eliade.</a:t>
            </a:r>
            <a:r>
              <a:rPr lang="en-US" sz="1800" dirty="0">
                <a:latin typeface="+mj-lt"/>
              </a:rPr>
              <a:t> </a:t>
            </a:r>
            <a:r>
              <a:rPr lang="en-US" sz="1800" dirty="0" err="1">
                <a:latin typeface="+mj-lt"/>
              </a:rPr>
              <a:t>Timp</a:t>
            </a:r>
            <a:r>
              <a:rPr lang="en-US" sz="1800" dirty="0">
                <a:latin typeface="+mj-lt"/>
              </a:rPr>
              <a:t> de </a:t>
            </a:r>
            <a:r>
              <a:rPr lang="en-US" sz="1800" dirty="0" err="1">
                <a:latin typeface="+mj-lt"/>
              </a:rPr>
              <a:t>cinci</a:t>
            </a:r>
            <a:r>
              <a:rPr lang="en-US" sz="1800" dirty="0">
                <a:latin typeface="+mj-lt"/>
              </a:rPr>
              <a:t> ani, </a:t>
            </a:r>
            <a:r>
              <a:rPr lang="en-US" sz="1800" dirty="0" err="1">
                <a:latin typeface="+mj-lt"/>
              </a:rPr>
              <a:t>între</a:t>
            </a:r>
            <a:r>
              <a:rPr lang="en-US" sz="1800" dirty="0">
                <a:latin typeface="+mj-lt"/>
              </a:rPr>
              <a:t> 1912 </a:t>
            </a:r>
            <a:r>
              <a:rPr lang="en-US" sz="1800" dirty="0" err="1">
                <a:latin typeface="+mj-lt"/>
              </a:rPr>
              <a:t>şi</a:t>
            </a:r>
            <a:r>
              <a:rPr lang="en-US" sz="1800" dirty="0">
                <a:latin typeface="+mj-lt"/>
              </a:rPr>
              <a:t> 1917, Mircea Eliade </a:t>
            </a:r>
            <a:r>
              <a:rPr lang="en-US" sz="1800" dirty="0" err="1">
                <a:latin typeface="+mj-lt"/>
              </a:rPr>
              <a:t>şi</a:t>
            </a:r>
            <a:r>
              <a:rPr lang="en-US" sz="1800" dirty="0">
                <a:latin typeface="+mj-lt"/>
              </a:rPr>
              <a:t>-a </a:t>
            </a:r>
            <a:r>
              <a:rPr lang="en-US" sz="1800" dirty="0" err="1">
                <a:latin typeface="+mj-lt"/>
              </a:rPr>
              <a:t>petrecut</a:t>
            </a:r>
            <a:r>
              <a:rPr lang="en-US" sz="1800" dirty="0">
                <a:latin typeface="+mj-lt"/>
              </a:rPr>
              <a:t> </a:t>
            </a:r>
            <a:r>
              <a:rPr lang="en-US" sz="1800" dirty="0" err="1">
                <a:latin typeface="+mj-lt"/>
              </a:rPr>
              <a:t>toate</a:t>
            </a:r>
            <a:r>
              <a:rPr lang="en-US" sz="1800" dirty="0">
                <a:latin typeface="+mj-lt"/>
              </a:rPr>
              <a:t> </a:t>
            </a:r>
            <a:r>
              <a:rPr lang="en-US" sz="1800" dirty="0" err="1">
                <a:latin typeface="+mj-lt"/>
              </a:rPr>
              <a:t>verile</a:t>
            </a:r>
            <a:r>
              <a:rPr lang="en-US" sz="1800" dirty="0">
                <a:latin typeface="+mj-lt"/>
              </a:rPr>
              <a:t> la </a:t>
            </a:r>
            <a:r>
              <a:rPr lang="en-US" sz="1800" dirty="0" err="1">
                <a:latin typeface="+mj-lt"/>
              </a:rPr>
              <a:t>Techirghiol</a:t>
            </a:r>
            <a:r>
              <a:rPr lang="en-US" sz="1800" dirty="0">
                <a:latin typeface="+mj-lt"/>
              </a:rPr>
              <a:t>, </a:t>
            </a:r>
            <a:r>
              <a:rPr lang="en-US" sz="1800" dirty="0" err="1">
                <a:latin typeface="+mj-lt"/>
              </a:rPr>
              <a:t>acolo</a:t>
            </a:r>
            <a:r>
              <a:rPr lang="en-US" sz="1800" dirty="0">
                <a:latin typeface="+mj-lt"/>
              </a:rPr>
              <a:t> </a:t>
            </a:r>
            <a:r>
              <a:rPr lang="en-US" sz="1800" dirty="0" err="1">
                <a:latin typeface="+mj-lt"/>
              </a:rPr>
              <a:t>unde</a:t>
            </a:r>
            <a:r>
              <a:rPr lang="en-US" sz="1800" dirty="0">
                <a:latin typeface="+mj-lt"/>
              </a:rPr>
              <a:t> </a:t>
            </a:r>
            <a:r>
              <a:rPr lang="en-US" sz="1800" dirty="0" err="1">
                <a:latin typeface="+mj-lt"/>
              </a:rPr>
              <a:t>tatăl</a:t>
            </a:r>
            <a:r>
              <a:rPr lang="en-US" sz="1800" dirty="0">
                <a:latin typeface="+mj-lt"/>
              </a:rPr>
              <a:t> </a:t>
            </a:r>
            <a:r>
              <a:rPr lang="en-US" sz="1800" dirty="0" err="1">
                <a:latin typeface="+mj-lt"/>
              </a:rPr>
              <a:t>său</a:t>
            </a:r>
            <a:r>
              <a:rPr lang="en-US" sz="1800" dirty="0">
                <a:latin typeface="+mj-lt"/>
              </a:rPr>
              <a:t> a </a:t>
            </a:r>
            <a:r>
              <a:rPr lang="en-US" sz="1800" dirty="0" err="1">
                <a:latin typeface="+mj-lt"/>
              </a:rPr>
              <a:t>construit</a:t>
            </a:r>
            <a:r>
              <a:rPr lang="en-US" sz="1800" dirty="0">
                <a:latin typeface="+mj-lt"/>
              </a:rPr>
              <a:t> </a:t>
            </a:r>
            <a:r>
              <a:rPr lang="en-US" sz="1800" dirty="0" err="1">
                <a:latin typeface="+mj-lt"/>
              </a:rPr>
              <a:t>şi</a:t>
            </a:r>
            <a:r>
              <a:rPr lang="en-US" sz="1800" dirty="0">
                <a:latin typeface="+mj-lt"/>
              </a:rPr>
              <a:t> o </a:t>
            </a:r>
            <a:r>
              <a:rPr lang="en-US" sz="1800" dirty="0" err="1">
                <a:latin typeface="+mj-lt"/>
              </a:rPr>
              <a:t>casă</a:t>
            </a:r>
            <a:r>
              <a:rPr lang="en-US" sz="1800" dirty="0">
                <a:latin typeface="+mj-lt"/>
              </a:rPr>
              <a:t>. </a:t>
            </a:r>
          </a:p>
        </p:txBody>
      </p:sp>
      <p:sp>
        <p:nvSpPr>
          <p:cNvPr id="3" name="Title 2"/>
          <p:cNvSpPr>
            <a:spLocks noGrp="1"/>
          </p:cNvSpPr>
          <p:nvPr>
            <p:ph type="title"/>
          </p:nvPr>
        </p:nvSpPr>
        <p:spPr>
          <a:xfrm>
            <a:off x="228600" y="274638"/>
            <a:ext cx="8763000" cy="1143000"/>
          </a:xfrm>
        </p:spPr>
        <p:txBody>
          <a:bodyPr>
            <a:normAutofit/>
          </a:bodyPr>
          <a:lstStyle/>
          <a:p>
            <a:r>
              <a:rPr lang="en-US" sz="3000" dirty="0" err="1">
                <a:solidFill>
                  <a:srgbClr val="FF0000"/>
                </a:solidFill>
              </a:rPr>
              <a:t>Cultura</a:t>
            </a:r>
            <a:r>
              <a:rPr lang="en-US" sz="3000" dirty="0">
                <a:solidFill>
                  <a:srgbClr val="FF0000"/>
                </a:solidFill>
              </a:rPr>
              <a:t> </a:t>
            </a:r>
            <a:r>
              <a:rPr lang="en-US" sz="3000" dirty="0" err="1">
                <a:solidFill>
                  <a:srgbClr val="FF0000"/>
                </a:solidFill>
              </a:rPr>
              <a:t>si</a:t>
            </a:r>
            <a:r>
              <a:rPr lang="en-US" sz="3000" dirty="0">
                <a:solidFill>
                  <a:srgbClr val="FF0000"/>
                </a:solidFill>
              </a:rPr>
              <a:t> </a:t>
            </a:r>
            <a:r>
              <a:rPr lang="en-US" sz="3000" dirty="0" err="1">
                <a:solidFill>
                  <a:srgbClr val="FF0000"/>
                </a:solidFill>
              </a:rPr>
              <a:t>agrement</a:t>
            </a:r>
            <a:endParaRPr lang="en-US" sz="3000" dirty="0">
              <a:solidFill>
                <a:srgbClr val="FF0000"/>
              </a:solidFill>
            </a:endParaRPr>
          </a:p>
        </p:txBody>
      </p:sp>
    </p:spTree>
    <p:extLst>
      <p:ext uri="{BB962C8B-B14F-4D97-AF65-F5344CB8AC3E}">
        <p14:creationId xmlns:p14="http://schemas.microsoft.com/office/powerpoint/2010/main" val="3482061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534400" cy="5029200"/>
          </a:xfrm>
        </p:spPr>
        <p:txBody>
          <a:bodyPr>
            <a:normAutofit/>
          </a:bodyPr>
          <a:lstStyle/>
          <a:p>
            <a:pPr marL="0" marR="0" indent="0" algn="just">
              <a:spcBef>
                <a:spcPts val="0"/>
              </a:spcBef>
              <a:spcAft>
                <a:spcPts val="0"/>
              </a:spcAft>
              <a:buNone/>
            </a:pPr>
            <a:r>
              <a:rPr lang="en-US" sz="1800" dirty="0" err="1">
                <a:effectLst/>
                <a:latin typeface="+mj-lt"/>
                <a:ea typeface="Calibri" panose="020F0502020204030204" pitchFamily="34" charset="0"/>
                <a:cs typeface="Times New Roman" panose="02020603050405020304" pitchFamily="18" charset="0"/>
              </a:rPr>
              <a:t>Deasemenea</a:t>
            </a:r>
            <a:r>
              <a:rPr lang="en-US" sz="1800" dirty="0">
                <a:effectLst/>
                <a:latin typeface="+mj-lt"/>
                <a:ea typeface="Calibri" panose="020F0502020204030204" pitchFamily="34" charset="0"/>
                <a:cs typeface="Times New Roman" panose="02020603050405020304" pitchFamily="18" charset="0"/>
              </a:rPr>
              <a:t> p</a:t>
            </a:r>
            <a:r>
              <a:rPr lang="ro-RO" sz="1800" dirty="0">
                <a:effectLst/>
                <a:latin typeface="+mj-lt"/>
                <a:ea typeface="Calibri" panose="020F0502020204030204" pitchFamily="34" charset="0"/>
                <a:cs typeface="Times New Roman" panose="02020603050405020304" pitchFamily="18" charset="0"/>
              </a:rPr>
              <a:t>e teritoriul orașului Techirghiol există, conform Listei Monumentelor Istorice din 2015, următoarele situri arheologice: </a:t>
            </a:r>
            <a:endParaRPr lang="en-US" sz="1800" dirty="0">
              <a:latin typeface="+mj-lt"/>
              <a:ea typeface="Calibri" panose="020F0502020204030204" pitchFamily="34" charset="0"/>
              <a:cs typeface="Times New Roman" panose="02020603050405020304" pitchFamily="18" charset="0"/>
            </a:endParaRPr>
          </a:p>
          <a:p>
            <a:pPr marL="285750" indent="-285750" algn="just">
              <a:spcBef>
                <a:spcPts val="0"/>
              </a:spcBef>
            </a:pPr>
            <a:r>
              <a:rPr lang="ro-RO" sz="1800" dirty="0">
                <a:effectLst/>
                <a:latin typeface="+mj-lt"/>
                <a:ea typeface="Times New Roman" panose="02020603050405020304" pitchFamily="18" charset="0"/>
                <a:cs typeface="Times New Roman" panose="02020603050405020304" pitchFamily="18" charset="0"/>
              </a:rPr>
              <a:t>Așezarea Hamangia de la Techirghiol – Dealul Minerva, pe malul lacului Techirghiol, așezare din epoca neolitică; </a:t>
            </a:r>
            <a:endParaRPr lang="en-US" sz="1800" dirty="0">
              <a:latin typeface="+mj-lt"/>
              <a:ea typeface="Times New Roman" panose="02020603050405020304" pitchFamily="18" charset="0"/>
              <a:cs typeface="Times New Roman" panose="02020603050405020304" pitchFamily="18" charset="0"/>
            </a:endParaRPr>
          </a:p>
          <a:p>
            <a:pPr marL="285750" indent="-285750" algn="just">
              <a:spcBef>
                <a:spcPts val="0"/>
              </a:spcBef>
            </a:pPr>
            <a:r>
              <a:rPr lang="ro-RO" sz="1800" dirty="0">
                <a:effectLst/>
                <a:latin typeface="+mj-lt"/>
                <a:ea typeface="Times New Roman" panose="02020603050405020304" pitchFamily="18" charset="0"/>
                <a:cs typeface="Times New Roman" panose="02020603050405020304" pitchFamily="18" charset="0"/>
              </a:rPr>
              <a:t>Situl arheologic de la Techirghiol. La 1,5 km de fosta carieră Techirghiol, sit cu două subramuri – așezare din epipaleolitic și așezare din epoca romană; </a:t>
            </a:r>
            <a:endParaRPr lang="en-US" sz="1800" dirty="0">
              <a:latin typeface="+mj-lt"/>
              <a:ea typeface="Times New Roman" panose="02020603050405020304" pitchFamily="18" charset="0"/>
              <a:cs typeface="Times New Roman" panose="02020603050405020304" pitchFamily="18" charset="0"/>
            </a:endParaRPr>
          </a:p>
          <a:p>
            <a:pPr marL="285750" indent="-285750" algn="just">
              <a:spcBef>
                <a:spcPts val="0"/>
              </a:spcBef>
            </a:pPr>
            <a:r>
              <a:rPr lang="ro-RO" sz="1800" dirty="0">
                <a:effectLst/>
                <a:latin typeface="+mj-lt"/>
                <a:ea typeface="Times New Roman" panose="02020603050405020304" pitchFamily="18" charset="0"/>
                <a:cs typeface="Times New Roman" panose="02020603050405020304" pitchFamily="18" charset="0"/>
              </a:rPr>
              <a:t>Situl arheologic de la Techirghiol Dealul Urluchioi, la aproximativ 4 km S-V de oraș și la 600 m N-V de Lacul Techirghiol, pe Valea Dereaua și pe pantele line sud-vestice ale Dealului Urluchioi, așezare din neolitic și așezare din epoca romană. </a:t>
            </a:r>
            <a:endParaRPr lang="en-US" sz="1800" dirty="0">
              <a:effectLst/>
              <a:latin typeface="+mj-lt"/>
              <a:ea typeface="Times New Roman" panose="02020603050405020304" pitchFamily="18" charset="0"/>
              <a:cs typeface="Times New Roman" panose="02020603050405020304" pitchFamily="18" charset="0"/>
            </a:endParaRPr>
          </a:p>
          <a:p>
            <a:pPr marL="109728" indent="0">
              <a:buNone/>
            </a:pPr>
            <a:endParaRPr lang="en-US" sz="1800" b="1" dirty="0"/>
          </a:p>
          <a:p>
            <a:pPr marL="109728" indent="0">
              <a:buNone/>
            </a:pPr>
            <a:r>
              <a:rPr lang="en-US" sz="1800" b="1" dirty="0" err="1"/>
              <a:t>Teatrul</a:t>
            </a:r>
            <a:r>
              <a:rPr lang="en-US" sz="1800" b="1" dirty="0"/>
              <a:t> de </a:t>
            </a:r>
            <a:r>
              <a:rPr lang="en-US" sz="1800" b="1" dirty="0" err="1"/>
              <a:t>vara</a:t>
            </a:r>
            <a:r>
              <a:rPr lang="en-US" sz="1800" b="1" dirty="0"/>
              <a:t> din </a:t>
            </a:r>
            <a:r>
              <a:rPr lang="en-US" sz="1800" b="1" dirty="0" err="1"/>
              <a:t>localitate</a:t>
            </a:r>
            <a:r>
              <a:rPr lang="en-US" sz="1800" b="1" dirty="0"/>
              <a:t>, restaurant recent </a:t>
            </a:r>
            <a:r>
              <a:rPr lang="en-US" sz="1800" b="1" dirty="0" err="1"/>
              <a:t>poarta</a:t>
            </a:r>
            <a:r>
              <a:rPr lang="en-US" sz="1800" b="1" dirty="0"/>
              <a:t> </a:t>
            </a:r>
            <a:r>
              <a:rPr lang="en-US" sz="1800" b="1" dirty="0" err="1"/>
              <a:t>numele</a:t>
            </a:r>
            <a:r>
              <a:rPr lang="en-US" sz="1800" b="1" dirty="0"/>
              <a:t> </a:t>
            </a:r>
            <a:r>
              <a:rPr lang="en-US" sz="1800" b="1" dirty="0" err="1"/>
              <a:t>celebrului</a:t>
            </a:r>
            <a:r>
              <a:rPr lang="en-US" sz="1800" b="1" dirty="0"/>
              <a:t> actor de </a:t>
            </a:r>
            <a:r>
              <a:rPr lang="en-US" sz="1800" b="1" dirty="0" err="1"/>
              <a:t>comecia</a:t>
            </a:r>
            <a:r>
              <a:rPr lang="en-US" sz="1800" b="1" dirty="0"/>
              <a:t> Jean Constantin, </a:t>
            </a:r>
            <a:r>
              <a:rPr lang="en-US" sz="1800" b="1" dirty="0" err="1"/>
              <a:t>nascut</a:t>
            </a:r>
            <a:r>
              <a:rPr lang="en-US" sz="1800" b="1" dirty="0"/>
              <a:t> in 1928 in </a:t>
            </a:r>
            <a:r>
              <a:rPr lang="en-US" sz="1800" b="1" dirty="0" err="1"/>
              <a:t>orasul</a:t>
            </a:r>
            <a:r>
              <a:rPr lang="en-US" sz="1800" b="1" dirty="0"/>
              <a:t> </a:t>
            </a:r>
            <a:r>
              <a:rPr lang="en-US" sz="1800" b="1" dirty="0" err="1"/>
              <a:t>Techirghiol</a:t>
            </a:r>
            <a:r>
              <a:rPr lang="en-US" sz="1800" b="1" dirty="0"/>
              <a:t>.</a:t>
            </a:r>
          </a:p>
        </p:txBody>
      </p:sp>
      <p:sp>
        <p:nvSpPr>
          <p:cNvPr id="3" name="Title 2"/>
          <p:cNvSpPr>
            <a:spLocks noGrp="1"/>
          </p:cNvSpPr>
          <p:nvPr>
            <p:ph type="title"/>
          </p:nvPr>
        </p:nvSpPr>
        <p:spPr>
          <a:xfrm>
            <a:off x="228600" y="274638"/>
            <a:ext cx="8763000" cy="1143000"/>
          </a:xfrm>
        </p:spPr>
        <p:txBody>
          <a:bodyPr>
            <a:normAutofit/>
          </a:bodyPr>
          <a:lstStyle/>
          <a:p>
            <a:r>
              <a:rPr lang="en-US" sz="3000" dirty="0" err="1">
                <a:solidFill>
                  <a:srgbClr val="FF0000"/>
                </a:solidFill>
              </a:rPr>
              <a:t>Cultura</a:t>
            </a:r>
            <a:r>
              <a:rPr lang="en-US" sz="3000" dirty="0">
                <a:solidFill>
                  <a:srgbClr val="FF0000"/>
                </a:solidFill>
              </a:rPr>
              <a:t> </a:t>
            </a:r>
            <a:r>
              <a:rPr lang="en-US" sz="3000" dirty="0" err="1">
                <a:solidFill>
                  <a:srgbClr val="FF0000"/>
                </a:solidFill>
              </a:rPr>
              <a:t>si</a:t>
            </a:r>
            <a:r>
              <a:rPr lang="en-US" sz="3000" dirty="0">
                <a:solidFill>
                  <a:srgbClr val="FF0000"/>
                </a:solidFill>
              </a:rPr>
              <a:t> </a:t>
            </a:r>
            <a:r>
              <a:rPr lang="en-US" sz="3000" dirty="0" err="1">
                <a:solidFill>
                  <a:srgbClr val="FF0000"/>
                </a:solidFill>
              </a:rPr>
              <a:t>agrement</a:t>
            </a:r>
            <a:endParaRPr lang="en-US" sz="3000" dirty="0">
              <a:solidFill>
                <a:srgbClr val="FF0000"/>
              </a:solidFill>
            </a:endParaRPr>
          </a:p>
        </p:txBody>
      </p:sp>
    </p:spTree>
    <p:extLst>
      <p:ext uri="{BB962C8B-B14F-4D97-AF65-F5344CB8AC3E}">
        <p14:creationId xmlns:p14="http://schemas.microsoft.com/office/powerpoint/2010/main" val="18564353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916856"/>
            <a:ext cx="8686800" cy="5666505"/>
          </a:xfrm>
        </p:spPr>
        <p:txBody>
          <a:bodyPr>
            <a:normAutofit/>
          </a:bodyPr>
          <a:lstStyle/>
          <a:p>
            <a:r>
              <a:rPr lang="en-US" sz="1800" b="1" dirty="0"/>
              <a:t>Conform </a:t>
            </a:r>
            <a:r>
              <a:rPr lang="en-US" sz="1800" b="1" dirty="0" err="1"/>
              <a:t>datelor</a:t>
            </a:r>
            <a:r>
              <a:rPr lang="en-US" sz="1800" b="1" dirty="0"/>
              <a:t> </a:t>
            </a:r>
            <a:r>
              <a:rPr lang="en-US" sz="1800" b="1" dirty="0" err="1"/>
              <a:t>furnizate</a:t>
            </a:r>
            <a:r>
              <a:rPr lang="en-US" sz="1800" b="1" dirty="0"/>
              <a:t> de </a:t>
            </a:r>
            <a:r>
              <a:rPr lang="en-US" sz="1800" b="1" dirty="0" err="1"/>
              <a:t>catre</a:t>
            </a:r>
            <a:r>
              <a:rPr lang="en-US" sz="1800" b="1" dirty="0"/>
              <a:t> “</a:t>
            </a:r>
            <a:r>
              <a:rPr lang="en-US" sz="1800" b="1" dirty="0" err="1"/>
              <a:t>topfirme</a:t>
            </a:r>
            <a:r>
              <a:rPr lang="en-US" sz="1800" b="1" dirty="0"/>
              <a:t>”, la </a:t>
            </a:r>
            <a:r>
              <a:rPr lang="en-US" sz="1800" b="1" dirty="0" err="1"/>
              <a:t>nivelul</a:t>
            </a:r>
            <a:r>
              <a:rPr lang="en-US" sz="1800" b="1" dirty="0"/>
              <a:t> </a:t>
            </a:r>
            <a:r>
              <a:rPr lang="en-US" sz="1800" b="1" dirty="0" err="1"/>
              <a:t>finele</a:t>
            </a:r>
            <a:r>
              <a:rPr lang="en-US" sz="1800" b="1" dirty="0"/>
              <a:t> </a:t>
            </a:r>
            <a:r>
              <a:rPr lang="en-US" sz="1800" b="1" dirty="0" err="1"/>
              <a:t>anului</a:t>
            </a:r>
            <a:r>
              <a:rPr lang="en-US" sz="1800" b="1" dirty="0"/>
              <a:t> 2023, pe raza </a:t>
            </a:r>
            <a:r>
              <a:rPr lang="en-US" sz="1800" b="1" dirty="0" err="1"/>
              <a:t>administrativa</a:t>
            </a:r>
            <a:r>
              <a:rPr lang="en-US" sz="1800" b="1" dirty="0"/>
              <a:t> a </a:t>
            </a:r>
            <a:r>
              <a:rPr lang="en-US" sz="1800" b="1" dirty="0" err="1"/>
              <a:t>orasului</a:t>
            </a:r>
            <a:r>
              <a:rPr lang="en-US" sz="1800" b="1" dirty="0"/>
              <a:t> </a:t>
            </a:r>
            <a:r>
              <a:rPr lang="en-US" sz="1800" b="1" dirty="0" err="1"/>
              <a:t>Techirghiol</a:t>
            </a:r>
            <a:r>
              <a:rPr lang="en-US" sz="1800" b="1" dirty="0"/>
              <a:t>:</a:t>
            </a:r>
          </a:p>
          <a:p>
            <a:pPr>
              <a:buFont typeface="Wingdings" pitchFamily="2" charset="2"/>
              <a:buChar char="§"/>
            </a:pPr>
            <a:r>
              <a:rPr lang="en-US" sz="1800" dirty="0" err="1"/>
              <a:t>functionau</a:t>
            </a:r>
            <a:r>
              <a:rPr lang="en-US" sz="1800" dirty="0"/>
              <a:t> 988 de </a:t>
            </a:r>
            <a:r>
              <a:rPr lang="en-US" sz="1800" dirty="0" err="1"/>
              <a:t>societati</a:t>
            </a:r>
            <a:r>
              <a:rPr lang="en-US" sz="1800" dirty="0"/>
              <a:t>, </a:t>
            </a:r>
            <a:r>
              <a:rPr lang="en-US" sz="1800" dirty="0" err="1"/>
              <a:t>reprezentand</a:t>
            </a:r>
            <a:r>
              <a:rPr lang="en-US" sz="1800" dirty="0"/>
              <a:t> 1.08% din total </a:t>
            </a:r>
            <a:r>
              <a:rPr lang="en-US" sz="1800" dirty="0" err="1"/>
              <a:t>agenti</a:t>
            </a:r>
            <a:r>
              <a:rPr lang="en-US" sz="1800" dirty="0"/>
              <a:t> economici pe raza </a:t>
            </a:r>
            <a:r>
              <a:rPr lang="en-US" sz="1800" dirty="0" err="1"/>
              <a:t>judetului</a:t>
            </a:r>
            <a:r>
              <a:rPr lang="en-US" sz="1800" dirty="0"/>
              <a:t> Constanta</a:t>
            </a:r>
          </a:p>
          <a:p>
            <a:pPr>
              <a:buFont typeface="Wingdings" pitchFamily="2" charset="2"/>
              <a:buChar char="§"/>
            </a:pPr>
            <a:r>
              <a:rPr lang="en-US" sz="1800" dirty="0"/>
              <a:t>cu o </a:t>
            </a:r>
            <a:r>
              <a:rPr lang="en-US" sz="1800" dirty="0" err="1"/>
              <a:t>cifra</a:t>
            </a:r>
            <a:r>
              <a:rPr lang="en-US" sz="1800" dirty="0"/>
              <a:t> de </a:t>
            </a:r>
            <a:r>
              <a:rPr lang="en-US" sz="1800" dirty="0" err="1"/>
              <a:t>afaceri</a:t>
            </a:r>
            <a:r>
              <a:rPr lang="en-US" sz="1800" dirty="0"/>
              <a:t> de </a:t>
            </a:r>
            <a:r>
              <a:rPr lang="en-US" sz="1800" dirty="0" err="1"/>
              <a:t>aprox</a:t>
            </a:r>
            <a:r>
              <a:rPr lang="en-US" sz="1800" dirty="0"/>
              <a:t>. 212,2 mil </a:t>
            </a:r>
            <a:r>
              <a:rPr lang="en-US" sz="1800" dirty="0" err="1"/>
              <a:t>ron</a:t>
            </a:r>
            <a:r>
              <a:rPr lang="en-US" sz="1800" dirty="0"/>
              <a:t> </a:t>
            </a:r>
            <a:r>
              <a:rPr lang="en-US" sz="1800" dirty="0" err="1"/>
              <a:t>si</a:t>
            </a:r>
            <a:r>
              <a:rPr lang="en-US" sz="1800" dirty="0"/>
              <a:t> un profit de 34.4 </a:t>
            </a:r>
            <a:r>
              <a:rPr lang="en-US" sz="1800" dirty="0" err="1"/>
              <a:t>milioane</a:t>
            </a:r>
            <a:r>
              <a:rPr lang="en-US" sz="1800" dirty="0"/>
              <a:t> </a:t>
            </a:r>
            <a:r>
              <a:rPr lang="en-US" sz="1800" dirty="0" err="1"/>
              <a:t>ron</a:t>
            </a:r>
            <a:endParaRPr lang="en-US" sz="1800" dirty="0"/>
          </a:p>
          <a:p>
            <a:pPr>
              <a:buFont typeface="Wingdings" pitchFamily="2" charset="2"/>
              <a:buChar char="§"/>
            </a:pPr>
            <a:r>
              <a:rPr lang="en-US" sz="1800" dirty="0" err="1"/>
              <a:t>si</a:t>
            </a:r>
            <a:r>
              <a:rPr lang="en-US" sz="1800" dirty="0"/>
              <a:t> un </a:t>
            </a:r>
            <a:r>
              <a:rPr lang="en-US" sz="1800" dirty="0" err="1"/>
              <a:t>numar</a:t>
            </a:r>
            <a:r>
              <a:rPr lang="en-US" sz="1800" dirty="0"/>
              <a:t> de 869 </a:t>
            </a:r>
            <a:r>
              <a:rPr lang="en-US" sz="1800" dirty="0" err="1"/>
              <a:t>angajati</a:t>
            </a:r>
            <a:r>
              <a:rPr lang="en-US" sz="1800" dirty="0"/>
              <a:t> </a:t>
            </a:r>
          </a:p>
          <a:p>
            <a:pPr marL="109728" indent="0">
              <a:buNone/>
            </a:pPr>
            <a:r>
              <a:rPr lang="en-US" sz="1800" dirty="0" err="1"/>
              <a:t>Principalele</a:t>
            </a:r>
            <a:r>
              <a:rPr lang="en-US" sz="1800" dirty="0"/>
              <a:t> </a:t>
            </a:r>
            <a:r>
              <a:rPr lang="en-US" sz="1800" dirty="0" err="1"/>
              <a:t>societati</a:t>
            </a:r>
            <a:r>
              <a:rPr lang="en-US" sz="1800" dirty="0"/>
              <a:t> (</a:t>
            </a:r>
            <a:r>
              <a:rPr lang="en-US" sz="1800" dirty="0" err="1"/>
              <a:t>dpdv</a:t>
            </a:r>
            <a:r>
              <a:rPr lang="en-US" sz="1800" dirty="0"/>
              <a:t> CA) </a:t>
            </a:r>
            <a:r>
              <a:rPr lang="en-US" sz="1800" dirty="0" err="1"/>
              <a:t>activeaza</a:t>
            </a:r>
            <a:r>
              <a:rPr lang="en-US" sz="1800" dirty="0"/>
              <a:t> in </a:t>
            </a:r>
            <a:r>
              <a:rPr lang="en-US" sz="1800" dirty="0" err="1"/>
              <a:t>domeniul</a:t>
            </a:r>
            <a:r>
              <a:rPr lang="en-US" sz="1800" dirty="0"/>
              <a:t> </a:t>
            </a:r>
            <a:r>
              <a:rPr lang="en-US" sz="1800" dirty="0" err="1"/>
              <a:t>transporturi</a:t>
            </a:r>
            <a:r>
              <a:rPr lang="en-US" sz="1800" dirty="0"/>
              <a:t> </a:t>
            </a:r>
            <a:r>
              <a:rPr lang="en-US" sz="1800" dirty="0" err="1"/>
              <a:t>rutiere</a:t>
            </a:r>
            <a:r>
              <a:rPr lang="en-US" sz="1800" dirty="0"/>
              <a:t> de </a:t>
            </a:r>
            <a:r>
              <a:rPr lang="en-US" sz="1800" dirty="0" err="1"/>
              <a:t>marfuri</a:t>
            </a:r>
            <a:r>
              <a:rPr lang="en-US" sz="1800" dirty="0"/>
              <a:t> (cod </a:t>
            </a:r>
            <a:r>
              <a:rPr lang="en-US" sz="1800" dirty="0" err="1"/>
              <a:t>caen</a:t>
            </a:r>
            <a:r>
              <a:rPr lang="en-US" sz="1800" dirty="0"/>
              <a:t> 4941) </a:t>
            </a:r>
            <a:r>
              <a:rPr lang="en-US" sz="1800" dirty="0" err="1"/>
              <a:t>si</a:t>
            </a:r>
            <a:r>
              <a:rPr lang="en-US" sz="1800" dirty="0"/>
              <a:t> </a:t>
            </a:r>
            <a:r>
              <a:rPr lang="en-US" sz="1800" dirty="0" err="1"/>
              <a:t>activitati</a:t>
            </a:r>
            <a:r>
              <a:rPr lang="en-US" sz="1800" dirty="0"/>
              <a:t> de </a:t>
            </a:r>
            <a:r>
              <a:rPr lang="en-US" sz="1800" dirty="0" err="1"/>
              <a:t>asistenta</a:t>
            </a:r>
            <a:r>
              <a:rPr lang="en-US" sz="1800" dirty="0"/>
              <a:t> </a:t>
            </a:r>
            <a:r>
              <a:rPr lang="en-US" sz="1800" dirty="0" err="1"/>
              <a:t>spitaliceasca</a:t>
            </a:r>
            <a:r>
              <a:rPr lang="en-US" sz="1800" dirty="0"/>
              <a:t> (cod </a:t>
            </a:r>
            <a:r>
              <a:rPr lang="en-US" sz="1800" dirty="0" err="1"/>
              <a:t>caen</a:t>
            </a:r>
            <a:r>
              <a:rPr lang="en-US" sz="1800" dirty="0"/>
              <a:t> 8610). </a:t>
            </a:r>
            <a:r>
              <a:rPr lang="en-US" sz="1800" dirty="0" err="1"/>
              <a:t>Societatile</a:t>
            </a:r>
            <a:r>
              <a:rPr lang="en-US" sz="1800" dirty="0"/>
              <a:t> din top 10 </a:t>
            </a:r>
            <a:r>
              <a:rPr lang="en-US" sz="1800" dirty="0" err="1"/>
              <a:t>inregistreaza</a:t>
            </a:r>
            <a:r>
              <a:rPr lang="en-US" sz="1800" dirty="0"/>
              <a:t> </a:t>
            </a:r>
            <a:r>
              <a:rPr lang="en-US" sz="1800" dirty="0" err="1"/>
              <a:t>inregistreaza</a:t>
            </a:r>
            <a:r>
              <a:rPr lang="en-US" sz="1800" dirty="0"/>
              <a:t> rate de </a:t>
            </a:r>
            <a:r>
              <a:rPr lang="en-US" sz="1800" dirty="0" err="1"/>
              <a:t>profitabilitate</a:t>
            </a:r>
            <a:r>
              <a:rPr lang="en-US" sz="1800" dirty="0"/>
              <a:t> positive </a:t>
            </a:r>
            <a:r>
              <a:rPr lang="en-US" sz="1800" dirty="0" err="1"/>
              <a:t>si</a:t>
            </a:r>
            <a:r>
              <a:rPr lang="en-US" sz="1800" dirty="0"/>
              <a:t> </a:t>
            </a:r>
            <a:r>
              <a:rPr lang="en-US" sz="1800" dirty="0" err="1"/>
              <a:t>cresteri</a:t>
            </a:r>
            <a:r>
              <a:rPr lang="en-US" sz="1800" dirty="0"/>
              <a:t> </a:t>
            </a:r>
            <a:r>
              <a:rPr lang="en-US" sz="1800" dirty="0" err="1"/>
              <a:t>sustenabile</a:t>
            </a:r>
            <a:r>
              <a:rPr lang="en-US" sz="1800" dirty="0"/>
              <a:t> a </a:t>
            </a:r>
            <a:r>
              <a:rPr lang="en-US" sz="1800" dirty="0" err="1"/>
              <a:t>cifrei</a:t>
            </a:r>
            <a:r>
              <a:rPr lang="en-US" sz="1800" dirty="0"/>
              <a:t> de </a:t>
            </a:r>
            <a:r>
              <a:rPr lang="en-US" sz="1800" dirty="0" err="1"/>
              <a:t>afaceri</a:t>
            </a:r>
            <a:r>
              <a:rPr lang="en-US" sz="1800" dirty="0"/>
              <a:t> (</a:t>
            </a:r>
            <a:r>
              <a:rPr lang="en-US" sz="1800" dirty="0" err="1"/>
              <a:t>perioada</a:t>
            </a:r>
            <a:r>
              <a:rPr lang="en-US" sz="1800" dirty="0"/>
              <a:t> </a:t>
            </a:r>
            <a:r>
              <a:rPr lang="en-US" sz="1800" dirty="0" err="1"/>
              <a:t>analizata</a:t>
            </a:r>
            <a:r>
              <a:rPr lang="en-US" sz="1800" dirty="0"/>
              <a:t> 2022/2023).</a:t>
            </a:r>
          </a:p>
          <a:p>
            <a:pPr marL="109728" indent="0">
              <a:buNone/>
            </a:pPr>
            <a:endParaRPr lang="en-US" sz="1800" dirty="0"/>
          </a:p>
          <a:p>
            <a:pPr marL="109728" indent="0">
              <a:buNone/>
            </a:pPr>
            <a:r>
              <a:rPr lang="en-US" sz="1800" dirty="0" err="1"/>
              <a:t>Complexul</a:t>
            </a:r>
            <a:r>
              <a:rPr lang="en-US" sz="1800" dirty="0"/>
              <a:t> </a:t>
            </a:r>
            <a:r>
              <a:rPr lang="en-US" sz="1800" dirty="0" err="1"/>
              <a:t>balnear</a:t>
            </a:r>
            <a:r>
              <a:rPr lang="en-US" sz="1800" dirty="0"/>
              <a:t> </a:t>
            </a:r>
            <a:r>
              <a:rPr lang="en-US" sz="1800" dirty="0" err="1"/>
              <a:t>si</a:t>
            </a:r>
            <a:r>
              <a:rPr lang="en-US" sz="1800" dirty="0"/>
              <a:t> de </a:t>
            </a:r>
            <a:r>
              <a:rPr lang="en-US" sz="1800" dirty="0" err="1"/>
              <a:t>recuperare</a:t>
            </a:r>
            <a:r>
              <a:rPr lang="en-US" sz="1800" dirty="0"/>
              <a:t>, </a:t>
            </a:r>
            <a:r>
              <a:rPr lang="en-US" sz="1800" dirty="0" err="1"/>
              <a:t>principalul</a:t>
            </a:r>
            <a:r>
              <a:rPr lang="en-US" sz="1800" dirty="0"/>
              <a:t> </a:t>
            </a:r>
            <a:r>
              <a:rPr lang="en-US" sz="1800" dirty="0" err="1"/>
              <a:t>angajator</a:t>
            </a:r>
            <a:r>
              <a:rPr lang="en-US" sz="1800" dirty="0"/>
              <a:t> al </a:t>
            </a:r>
            <a:r>
              <a:rPr lang="en-US" sz="1800" dirty="0" err="1"/>
              <a:t>orasului</a:t>
            </a:r>
            <a:r>
              <a:rPr lang="en-US" sz="1800" dirty="0"/>
              <a:t> a </a:t>
            </a:r>
            <a:r>
              <a:rPr lang="en-US" sz="1800" dirty="0" err="1"/>
              <a:t>cunoscut</a:t>
            </a:r>
            <a:r>
              <a:rPr lang="en-US" sz="1800" dirty="0"/>
              <a:t> </a:t>
            </a:r>
            <a:r>
              <a:rPr lang="en-US" sz="1800" dirty="0" err="1"/>
              <a:t>este</a:t>
            </a:r>
            <a:r>
              <a:rPr lang="en-US" sz="1800" dirty="0"/>
              <a:t> cel </a:t>
            </a:r>
            <a:r>
              <a:rPr lang="en-US" sz="1800" dirty="0" err="1"/>
              <a:t>mai</a:t>
            </a:r>
            <a:r>
              <a:rPr lang="en-US" sz="1800" dirty="0"/>
              <a:t> </a:t>
            </a:r>
            <a:r>
              <a:rPr lang="en-US" sz="1800" dirty="0" err="1"/>
              <a:t>cunoscut</a:t>
            </a:r>
            <a:r>
              <a:rPr lang="en-US" sz="1800" dirty="0"/>
              <a:t> </a:t>
            </a:r>
            <a:r>
              <a:rPr lang="en-US" sz="1800" dirty="0" err="1"/>
              <a:t>si</a:t>
            </a:r>
            <a:r>
              <a:rPr lang="en-US" sz="1800" dirty="0"/>
              <a:t> </a:t>
            </a:r>
            <a:r>
              <a:rPr lang="en-US" sz="1800" dirty="0" err="1"/>
              <a:t>mai</a:t>
            </a:r>
            <a:r>
              <a:rPr lang="en-US" sz="1800" dirty="0"/>
              <a:t> important </a:t>
            </a:r>
            <a:r>
              <a:rPr lang="en-US" sz="1800" dirty="0" err="1"/>
              <a:t>centru</a:t>
            </a:r>
            <a:r>
              <a:rPr lang="en-US" sz="1800" dirty="0"/>
              <a:t> de </a:t>
            </a:r>
            <a:r>
              <a:rPr lang="en-US" sz="1800" dirty="0" err="1"/>
              <a:t>tratare</a:t>
            </a:r>
            <a:r>
              <a:rPr lang="en-US" sz="1800" dirty="0"/>
              <a:t> </a:t>
            </a:r>
            <a:r>
              <a:rPr lang="en-US" sz="1800" dirty="0" err="1"/>
              <a:t>reumatologica</a:t>
            </a:r>
            <a:r>
              <a:rPr lang="en-US" sz="1800" dirty="0"/>
              <a:t> </a:t>
            </a:r>
            <a:r>
              <a:rPr lang="en-US" sz="1800" dirty="0" err="1"/>
              <a:t>folosind</a:t>
            </a:r>
            <a:r>
              <a:rPr lang="en-US" sz="1800" dirty="0"/>
              <a:t> </a:t>
            </a:r>
            <a:r>
              <a:rPr lang="en-US" sz="1800" dirty="0" err="1"/>
              <a:t>celebrele</a:t>
            </a:r>
            <a:r>
              <a:rPr lang="en-US" sz="1800" dirty="0"/>
              <a:t> </a:t>
            </a:r>
            <a:r>
              <a:rPr lang="en-US" sz="1800" dirty="0" err="1"/>
              <a:t>namoluri</a:t>
            </a:r>
            <a:r>
              <a:rPr lang="en-US" sz="1800" dirty="0"/>
              <a:t> </a:t>
            </a:r>
            <a:r>
              <a:rPr lang="en-US" sz="1800" dirty="0" err="1"/>
              <a:t>sapropelice</a:t>
            </a:r>
            <a:r>
              <a:rPr lang="en-US" sz="1800" dirty="0"/>
              <a:t> din zona. </a:t>
            </a:r>
            <a:r>
              <a:rPr lang="en-US" sz="1800" dirty="0" err="1"/>
              <a:t>Centru</a:t>
            </a:r>
            <a:r>
              <a:rPr lang="en-US" sz="1800" dirty="0"/>
              <a:t> a </a:t>
            </a:r>
            <a:r>
              <a:rPr lang="en-US" sz="1800" dirty="0" err="1"/>
              <a:t>cunoscut</a:t>
            </a:r>
            <a:r>
              <a:rPr lang="en-US" sz="1800" dirty="0"/>
              <a:t> o </a:t>
            </a:r>
            <a:r>
              <a:rPr lang="en-US" sz="1800" dirty="0" err="1"/>
              <a:t>dezvoltare</a:t>
            </a:r>
            <a:r>
              <a:rPr lang="en-US" sz="1800" dirty="0"/>
              <a:t> </a:t>
            </a:r>
            <a:r>
              <a:rPr lang="en-US" sz="1800" dirty="0" err="1"/>
              <a:t>semnificativa</a:t>
            </a:r>
            <a:r>
              <a:rPr lang="en-US" sz="1800" dirty="0"/>
              <a:t> in </a:t>
            </a:r>
            <a:r>
              <a:rPr lang="en-US" sz="1800" dirty="0" err="1"/>
              <a:t>ultimii</a:t>
            </a:r>
            <a:r>
              <a:rPr lang="en-US" sz="1800" dirty="0"/>
              <a:t> </a:t>
            </a:r>
            <a:r>
              <a:rPr lang="en-US" sz="1800" dirty="0" err="1"/>
              <a:t>cinci</a:t>
            </a:r>
            <a:r>
              <a:rPr lang="en-US" sz="1800" dirty="0"/>
              <a:t> ani (CA a </a:t>
            </a:r>
            <a:r>
              <a:rPr lang="en-US" sz="1800" dirty="0" err="1"/>
              <a:t>crescut</a:t>
            </a:r>
            <a:r>
              <a:rPr lang="en-US" sz="1800" dirty="0"/>
              <a:t> constant in </a:t>
            </a:r>
            <a:r>
              <a:rPr lang="en-US" sz="1800" dirty="0" err="1"/>
              <a:t>perioada</a:t>
            </a:r>
            <a:r>
              <a:rPr lang="en-US" sz="1800" dirty="0"/>
              <a:t> 2020-2023, de la 9.82 mil </a:t>
            </a:r>
            <a:r>
              <a:rPr lang="en-US" sz="1800" dirty="0" err="1"/>
              <a:t>ron</a:t>
            </a:r>
            <a:r>
              <a:rPr lang="en-US" sz="1800" dirty="0"/>
              <a:t> la 22.74 mil </a:t>
            </a:r>
            <a:r>
              <a:rPr lang="en-US" sz="1800" dirty="0" err="1"/>
              <a:t>ron</a:t>
            </a:r>
            <a:r>
              <a:rPr lang="en-US" sz="1800" dirty="0"/>
              <a:t>). </a:t>
            </a:r>
            <a:r>
              <a:rPr lang="en-US" sz="1800" dirty="0" err="1"/>
              <a:t>Centru</a:t>
            </a:r>
            <a:r>
              <a:rPr lang="en-US" sz="1800" dirty="0"/>
              <a:t> </a:t>
            </a:r>
            <a:r>
              <a:rPr lang="en-US" sz="1800" dirty="0" err="1"/>
              <a:t>asigura</a:t>
            </a:r>
            <a:r>
              <a:rPr lang="en-US" sz="1800" dirty="0"/>
              <a:t> in present facilitate de </a:t>
            </a:r>
            <a:r>
              <a:rPr lang="en-US" sz="1800" dirty="0" err="1"/>
              <a:t>cazare</a:t>
            </a:r>
            <a:r>
              <a:rPr lang="en-US" sz="1800" dirty="0"/>
              <a:t> de 4 stele</a:t>
            </a:r>
          </a:p>
        </p:txBody>
      </p:sp>
      <p:sp>
        <p:nvSpPr>
          <p:cNvPr id="3" name="Title 2"/>
          <p:cNvSpPr>
            <a:spLocks noGrp="1"/>
          </p:cNvSpPr>
          <p:nvPr>
            <p:ph type="title"/>
          </p:nvPr>
        </p:nvSpPr>
        <p:spPr>
          <a:xfrm>
            <a:off x="228600" y="274638"/>
            <a:ext cx="8763000" cy="868362"/>
          </a:xfrm>
        </p:spPr>
        <p:txBody>
          <a:bodyPr>
            <a:normAutofit/>
          </a:bodyPr>
          <a:lstStyle/>
          <a:p>
            <a:r>
              <a:rPr lang="en-US" sz="3000" dirty="0" err="1">
                <a:solidFill>
                  <a:srgbClr val="FF0000"/>
                </a:solidFill>
              </a:rPr>
              <a:t>Economia</a:t>
            </a:r>
            <a:endParaRPr lang="en-US" sz="3000" dirty="0">
              <a:solidFill>
                <a:srgbClr val="FF0000"/>
              </a:solidFill>
            </a:endParaRPr>
          </a:p>
        </p:txBody>
      </p:sp>
    </p:spTree>
    <p:extLst>
      <p:ext uri="{BB962C8B-B14F-4D97-AF65-F5344CB8AC3E}">
        <p14:creationId xmlns:p14="http://schemas.microsoft.com/office/powerpoint/2010/main" val="18516477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A005134-163F-A393-787B-D1E23B860636}"/>
              </a:ext>
            </a:extLst>
          </p:cNvPr>
          <p:cNvSpPr>
            <a:spLocks noGrp="1"/>
          </p:cNvSpPr>
          <p:nvPr>
            <p:ph type="title"/>
          </p:nvPr>
        </p:nvSpPr>
        <p:spPr/>
        <p:txBody>
          <a:bodyPr/>
          <a:lstStyle/>
          <a:p>
            <a:r>
              <a:rPr lang="en-US" sz="4400" dirty="0">
                <a:solidFill>
                  <a:srgbClr val="FF0000"/>
                </a:solidFill>
              </a:rPr>
              <a:t>Economia</a:t>
            </a:r>
            <a:endParaRPr lang="en-US" dirty="0"/>
          </a:p>
        </p:txBody>
      </p:sp>
      <p:sp>
        <p:nvSpPr>
          <p:cNvPr id="5" name="TextBox 4">
            <a:extLst>
              <a:ext uri="{FF2B5EF4-FFF2-40B4-BE49-F238E27FC236}">
                <a16:creationId xmlns:a16="http://schemas.microsoft.com/office/drawing/2014/main" id="{7C114FBC-8DB3-F4EF-FA56-5F0F4495192C}"/>
              </a:ext>
            </a:extLst>
          </p:cNvPr>
          <p:cNvSpPr txBox="1"/>
          <p:nvPr/>
        </p:nvSpPr>
        <p:spPr>
          <a:xfrm>
            <a:off x="6624402" y="1545530"/>
            <a:ext cx="1526540" cy="307777"/>
          </a:xfrm>
          <a:prstGeom prst="rect">
            <a:avLst/>
          </a:prstGeom>
          <a:noFill/>
        </p:spPr>
        <p:txBody>
          <a:bodyPr wrap="square" rtlCol="0">
            <a:spAutoFit/>
          </a:bodyPr>
          <a:lstStyle/>
          <a:p>
            <a:r>
              <a:rPr lang="en-US" sz="1400" dirty="0"/>
              <a:t>Mil. </a:t>
            </a:r>
            <a:r>
              <a:rPr lang="en-US" sz="1400" dirty="0" err="1"/>
              <a:t>ron</a:t>
            </a:r>
            <a:endParaRPr lang="en-US" sz="1400" dirty="0"/>
          </a:p>
        </p:txBody>
      </p:sp>
      <p:graphicFrame>
        <p:nvGraphicFramePr>
          <p:cNvPr id="6" name="Table 5">
            <a:extLst>
              <a:ext uri="{FF2B5EF4-FFF2-40B4-BE49-F238E27FC236}">
                <a16:creationId xmlns:a16="http://schemas.microsoft.com/office/drawing/2014/main" id="{BE9EAF6B-3AD1-00E8-E7A1-34E7A34764E8}"/>
              </a:ext>
            </a:extLst>
          </p:cNvPr>
          <p:cNvGraphicFramePr>
            <a:graphicFrameLocks noGrp="1"/>
          </p:cNvGraphicFramePr>
          <p:nvPr>
            <p:extLst>
              <p:ext uri="{D42A27DB-BD31-4B8C-83A1-F6EECF244321}">
                <p14:modId xmlns:p14="http://schemas.microsoft.com/office/powerpoint/2010/main" val="568425738"/>
              </p:ext>
            </p:extLst>
          </p:nvPr>
        </p:nvGraphicFramePr>
        <p:xfrm>
          <a:off x="457200" y="1853308"/>
          <a:ext cx="8229602" cy="4166494"/>
        </p:xfrm>
        <a:graphic>
          <a:graphicData uri="http://schemas.openxmlformats.org/drawingml/2006/table">
            <a:tbl>
              <a:tblPr firstRow="1" firstCol="1" bandRow="1">
                <a:tableStyleId>{5C22544A-7EE6-4342-B048-85BDC9FD1C3A}</a:tableStyleId>
              </a:tblPr>
              <a:tblGrid>
                <a:gridCol w="3664153">
                  <a:extLst>
                    <a:ext uri="{9D8B030D-6E8A-4147-A177-3AD203B41FA5}">
                      <a16:colId xmlns:a16="http://schemas.microsoft.com/office/drawing/2014/main" val="1360737217"/>
                    </a:ext>
                  </a:extLst>
                </a:gridCol>
                <a:gridCol w="1607193">
                  <a:extLst>
                    <a:ext uri="{9D8B030D-6E8A-4147-A177-3AD203B41FA5}">
                      <a16:colId xmlns:a16="http://schemas.microsoft.com/office/drawing/2014/main" val="1316777115"/>
                    </a:ext>
                  </a:extLst>
                </a:gridCol>
                <a:gridCol w="1544701">
                  <a:extLst>
                    <a:ext uri="{9D8B030D-6E8A-4147-A177-3AD203B41FA5}">
                      <a16:colId xmlns:a16="http://schemas.microsoft.com/office/drawing/2014/main" val="1609245119"/>
                    </a:ext>
                  </a:extLst>
                </a:gridCol>
                <a:gridCol w="1413555">
                  <a:extLst>
                    <a:ext uri="{9D8B030D-6E8A-4147-A177-3AD203B41FA5}">
                      <a16:colId xmlns:a16="http://schemas.microsoft.com/office/drawing/2014/main" val="870702658"/>
                    </a:ext>
                  </a:extLst>
                </a:gridCol>
              </a:tblGrid>
              <a:tr h="972181">
                <a:tc>
                  <a:txBody>
                    <a:bodyPr/>
                    <a:lstStyle/>
                    <a:p>
                      <a:pPr marL="0" marR="0" algn="just">
                        <a:lnSpc>
                          <a:spcPct val="150000"/>
                        </a:lnSpc>
                        <a:spcBef>
                          <a:spcPts val="0"/>
                        </a:spcBef>
                        <a:spcAft>
                          <a:spcPts val="0"/>
                        </a:spcAft>
                      </a:pPr>
                      <a:r>
                        <a:rPr lang="ro-RO" sz="1200">
                          <a:effectLst/>
                        </a:rPr>
                        <a:t>Agent economic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Cifra de afaceri</a:t>
                      </a:r>
                      <a:endParaRPr lang="en-US" sz="1200">
                        <a:effectLst/>
                      </a:endParaRPr>
                    </a:p>
                    <a:p>
                      <a:pPr marL="0" marR="0" algn="ctr">
                        <a:lnSpc>
                          <a:spcPct val="150000"/>
                        </a:lnSpc>
                        <a:spcBef>
                          <a:spcPts val="0"/>
                        </a:spcBef>
                        <a:spcAft>
                          <a:spcPts val="0"/>
                        </a:spcAft>
                      </a:pPr>
                      <a:r>
                        <a:rPr lang="ro-RO" sz="1200">
                          <a:effectLst/>
                        </a:rPr>
                        <a:t>2022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Cifra de afaceri</a:t>
                      </a:r>
                      <a:endParaRPr lang="en-US" sz="1200">
                        <a:effectLst/>
                      </a:endParaRPr>
                    </a:p>
                    <a:p>
                      <a:pPr marL="0" marR="0" algn="ctr">
                        <a:lnSpc>
                          <a:spcPct val="150000"/>
                        </a:lnSpc>
                        <a:spcBef>
                          <a:spcPts val="0"/>
                        </a:spcBef>
                        <a:spcAft>
                          <a:spcPts val="0"/>
                        </a:spcAft>
                      </a:pPr>
                      <a:r>
                        <a:rPr lang="ro-RO" sz="1200">
                          <a:effectLst/>
                        </a:rPr>
                        <a:t>2023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Cod CAEN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59570324"/>
                  </a:ext>
                </a:extLst>
              </a:tr>
              <a:tr h="444426">
                <a:tc>
                  <a:txBody>
                    <a:bodyPr/>
                    <a:lstStyle/>
                    <a:p>
                      <a:pPr marL="0" marR="0">
                        <a:spcBef>
                          <a:spcPts val="0"/>
                        </a:spcBef>
                        <a:spcAft>
                          <a:spcPts val="0"/>
                        </a:spcAft>
                      </a:pPr>
                      <a:endParaRPr lang="en-US" sz="1200" dirty="0">
                        <a:effectLst/>
                      </a:endParaRPr>
                    </a:p>
                    <a:p>
                      <a:pPr marL="0" marR="0">
                        <a:spcBef>
                          <a:spcPts val="0"/>
                        </a:spcBef>
                        <a:spcAft>
                          <a:spcPts val="0"/>
                        </a:spcAft>
                      </a:pPr>
                      <a:r>
                        <a:rPr lang="ro-RO" sz="1200" dirty="0">
                          <a:effectLst/>
                        </a:rPr>
                        <a:t>COMPLEX BALNEAR ȘI DE RECUPERARE S.R.L.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17,85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22,74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8610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25275682"/>
                  </a:ext>
                </a:extLst>
              </a:tr>
              <a:tr h="305543">
                <a:tc>
                  <a:txBody>
                    <a:bodyPr/>
                    <a:lstStyle/>
                    <a:p>
                      <a:pPr marL="0" marR="0" algn="just">
                        <a:lnSpc>
                          <a:spcPct val="150000"/>
                        </a:lnSpc>
                        <a:spcBef>
                          <a:spcPts val="0"/>
                        </a:spcBef>
                        <a:spcAft>
                          <a:spcPts val="0"/>
                        </a:spcAft>
                      </a:pPr>
                      <a:r>
                        <a:rPr lang="ro-RO" sz="1200">
                          <a:effectLst/>
                        </a:rPr>
                        <a:t>FLORMEN S.R.L.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17,06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16,95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4730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86161654"/>
                  </a:ext>
                </a:extLst>
              </a:tr>
              <a:tr h="305543">
                <a:tc>
                  <a:txBody>
                    <a:bodyPr/>
                    <a:lstStyle/>
                    <a:p>
                      <a:pPr marL="0" marR="0" algn="just">
                        <a:lnSpc>
                          <a:spcPct val="150000"/>
                        </a:lnSpc>
                        <a:spcBef>
                          <a:spcPts val="0"/>
                        </a:spcBef>
                        <a:spcAft>
                          <a:spcPts val="0"/>
                        </a:spcAft>
                      </a:pPr>
                      <a:r>
                        <a:rPr lang="ro-RO" sz="1200">
                          <a:effectLst/>
                        </a:rPr>
                        <a:t>KARINA SEA 98 S.R.L.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24,30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6,70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5222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8114244"/>
                  </a:ext>
                </a:extLst>
              </a:tr>
              <a:tr h="305543">
                <a:tc>
                  <a:txBody>
                    <a:bodyPr/>
                    <a:lstStyle/>
                    <a:p>
                      <a:pPr marL="0" marR="0" algn="just">
                        <a:lnSpc>
                          <a:spcPct val="150000"/>
                        </a:lnSpc>
                        <a:spcBef>
                          <a:spcPts val="0"/>
                        </a:spcBef>
                        <a:spcAft>
                          <a:spcPts val="0"/>
                        </a:spcAft>
                      </a:pPr>
                      <a:r>
                        <a:rPr lang="ro-RO" sz="1200">
                          <a:effectLst/>
                        </a:rPr>
                        <a:t>PAG BUILDING EXPERT SRL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2,77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6.46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4120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78754883"/>
                  </a:ext>
                </a:extLst>
              </a:tr>
              <a:tr h="305543">
                <a:tc>
                  <a:txBody>
                    <a:bodyPr/>
                    <a:lstStyle/>
                    <a:p>
                      <a:pPr marL="0" marR="0" algn="just">
                        <a:lnSpc>
                          <a:spcPct val="150000"/>
                        </a:lnSpc>
                        <a:spcBef>
                          <a:spcPts val="0"/>
                        </a:spcBef>
                        <a:spcAft>
                          <a:spcPts val="0"/>
                        </a:spcAft>
                      </a:pPr>
                      <a:r>
                        <a:rPr lang="ro-RO" sz="1200">
                          <a:effectLst/>
                        </a:rPr>
                        <a:t>KORDUM DISTRIBUTION SRL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5,28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6,16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4690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85108700"/>
                  </a:ext>
                </a:extLst>
              </a:tr>
              <a:tr h="305543">
                <a:tc>
                  <a:txBody>
                    <a:bodyPr/>
                    <a:lstStyle/>
                    <a:p>
                      <a:pPr marL="0" marR="0" algn="just">
                        <a:lnSpc>
                          <a:spcPct val="150000"/>
                        </a:lnSpc>
                        <a:spcBef>
                          <a:spcPts val="0"/>
                        </a:spcBef>
                        <a:spcAft>
                          <a:spcPts val="0"/>
                        </a:spcAft>
                      </a:pPr>
                      <a:r>
                        <a:rPr lang="ro-RO" sz="1200">
                          <a:effectLst/>
                        </a:rPr>
                        <a:t>KOKKAI COMIMPEX S.R.L.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4,35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5,09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8010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32024684"/>
                  </a:ext>
                </a:extLst>
              </a:tr>
              <a:tr h="305543">
                <a:tc>
                  <a:txBody>
                    <a:bodyPr/>
                    <a:lstStyle/>
                    <a:p>
                      <a:pPr marL="0" marR="0" algn="just">
                        <a:lnSpc>
                          <a:spcPct val="150000"/>
                        </a:lnSpc>
                        <a:spcBef>
                          <a:spcPts val="0"/>
                        </a:spcBef>
                        <a:spcAft>
                          <a:spcPts val="0"/>
                        </a:spcAft>
                      </a:pPr>
                      <a:r>
                        <a:rPr lang="ro-RO" sz="1200">
                          <a:effectLst/>
                        </a:rPr>
                        <a:t>ALMAS HOUSE CONSTRUCT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1,21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5,36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4120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01034798"/>
                  </a:ext>
                </a:extLst>
              </a:tr>
              <a:tr h="305543">
                <a:tc>
                  <a:txBody>
                    <a:bodyPr/>
                    <a:lstStyle/>
                    <a:p>
                      <a:pPr marL="0" marR="0" algn="just">
                        <a:lnSpc>
                          <a:spcPct val="150000"/>
                        </a:lnSpc>
                        <a:spcBef>
                          <a:spcPts val="0"/>
                        </a:spcBef>
                        <a:spcAft>
                          <a:spcPts val="0"/>
                        </a:spcAft>
                      </a:pPr>
                      <a:r>
                        <a:rPr lang="ro-RO" sz="1200">
                          <a:effectLst/>
                        </a:rPr>
                        <a:t>SAVAMAR SERVICE SRL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4,16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4,87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5222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15395406"/>
                  </a:ext>
                </a:extLst>
              </a:tr>
              <a:tr h="305543">
                <a:tc>
                  <a:txBody>
                    <a:bodyPr/>
                    <a:lstStyle/>
                    <a:p>
                      <a:pPr marL="0" marR="0" algn="just">
                        <a:lnSpc>
                          <a:spcPct val="150000"/>
                        </a:lnSpc>
                        <a:spcBef>
                          <a:spcPts val="0"/>
                        </a:spcBef>
                        <a:spcAft>
                          <a:spcPts val="0"/>
                        </a:spcAft>
                      </a:pPr>
                      <a:r>
                        <a:rPr lang="ro-RO" sz="1200">
                          <a:effectLst/>
                        </a:rPr>
                        <a:t>LIDRIOS COMIMPEX</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2,81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4,38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4941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01513528"/>
                  </a:ext>
                </a:extLst>
              </a:tr>
              <a:tr h="305543">
                <a:tc>
                  <a:txBody>
                    <a:bodyPr/>
                    <a:lstStyle/>
                    <a:p>
                      <a:pPr marL="0" marR="0" algn="just">
                        <a:lnSpc>
                          <a:spcPct val="150000"/>
                        </a:lnSpc>
                        <a:spcBef>
                          <a:spcPts val="0"/>
                        </a:spcBef>
                        <a:spcAft>
                          <a:spcPts val="0"/>
                        </a:spcAft>
                      </a:pPr>
                      <a:r>
                        <a:rPr lang="ro-RO" sz="1200">
                          <a:effectLst/>
                        </a:rPr>
                        <a:t>BIACOR TRANS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3,85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3,95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dirty="0">
                          <a:effectLst/>
                        </a:rPr>
                        <a:t>4941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57317621"/>
                  </a:ext>
                </a:extLst>
              </a:tr>
            </a:tbl>
          </a:graphicData>
        </a:graphic>
      </p:graphicFrame>
      <p:sp>
        <p:nvSpPr>
          <p:cNvPr id="7" name="TextBox 6">
            <a:extLst>
              <a:ext uri="{FF2B5EF4-FFF2-40B4-BE49-F238E27FC236}">
                <a16:creationId xmlns:a16="http://schemas.microsoft.com/office/drawing/2014/main" id="{191614C8-296D-9E96-C5C0-4FFA3D3A7680}"/>
              </a:ext>
            </a:extLst>
          </p:cNvPr>
          <p:cNvSpPr txBox="1"/>
          <p:nvPr/>
        </p:nvSpPr>
        <p:spPr>
          <a:xfrm>
            <a:off x="5410200" y="6019802"/>
            <a:ext cx="2895600" cy="369332"/>
          </a:xfrm>
          <a:prstGeom prst="rect">
            <a:avLst/>
          </a:prstGeom>
          <a:noFill/>
        </p:spPr>
        <p:txBody>
          <a:bodyPr wrap="square" rtlCol="0">
            <a:spAutoFit/>
          </a:bodyPr>
          <a:lstStyle/>
          <a:p>
            <a:r>
              <a:rPr lang="en-US" dirty="0" err="1"/>
              <a:t>Sursa</a:t>
            </a:r>
            <a:r>
              <a:rPr lang="en-US" dirty="0"/>
              <a:t>: </a:t>
            </a:r>
            <a:r>
              <a:rPr lang="en-US" dirty="0" err="1"/>
              <a:t>topfirme</a:t>
            </a:r>
            <a:endParaRPr lang="en-US" dirty="0"/>
          </a:p>
        </p:txBody>
      </p:sp>
    </p:spTree>
    <p:extLst>
      <p:ext uri="{BB962C8B-B14F-4D97-AF65-F5344CB8AC3E}">
        <p14:creationId xmlns:p14="http://schemas.microsoft.com/office/powerpoint/2010/main" val="37196533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03F9C77-6F4B-40D3-AAF4-85BEFB15A315}"/>
              </a:ext>
            </a:extLst>
          </p:cNvPr>
          <p:cNvSpPr>
            <a:spLocks noGrp="1"/>
          </p:cNvSpPr>
          <p:nvPr>
            <p:ph type="title"/>
          </p:nvPr>
        </p:nvSpPr>
        <p:spPr/>
        <p:txBody>
          <a:bodyPr/>
          <a:lstStyle/>
          <a:p>
            <a:r>
              <a:rPr lang="en-US" sz="4400" dirty="0">
                <a:solidFill>
                  <a:srgbClr val="FF0000"/>
                </a:solidFill>
              </a:rPr>
              <a:t>Economia</a:t>
            </a:r>
            <a:endParaRPr lang="en-US" dirty="0"/>
          </a:p>
        </p:txBody>
      </p:sp>
      <p:graphicFrame>
        <p:nvGraphicFramePr>
          <p:cNvPr id="4" name="Table 3">
            <a:extLst>
              <a:ext uri="{FF2B5EF4-FFF2-40B4-BE49-F238E27FC236}">
                <a16:creationId xmlns:a16="http://schemas.microsoft.com/office/drawing/2014/main" id="{621C465D-1365-72BB-28D5-C32210481463}"/>
              </a:ext>
            </a:extLst>
          </p:cNvPr>
          <p:cNvGraphicFramePr>
            <a:graphicFrameLocks noGrp="1"/>
          </p:cNvGraphicFramePr>
          <p:nvPr>
            <p:extLst>
              <p:ext uri="{D42A27DB-BD31-4B8C-83A1-F6EECF244321}">
                <p14:modId xmlns:p14="http://schemas.microsoft.com/office/powerpoint/2010/main" val="3242747754"/>
              </p:ext>
            </p:extLst>
          </p:nvPr>
        </p:nvGraphicFramePr>
        <p:xfrm>
          <a:off x="762000" y="1752600"/>
          <a:ext cx="7924799" cy="4038596"/>
        </p:xfrm>
        <a:graphic>
          <a:graphicData uri="http://schemas.openxmlformats.org/drawingml/2006/table">
            <a:tbl>
              <a:tblPr firstRow="1" firstCol="1" bandRow="1">
                <a:tableStyleId>{5C22544A-7EE6-4342-B048-85BDC9FD1C3A}</a:tableStyleId>
              </a:tblPr>
              <a:tblGrid>
                <a:gridCol w="4246239">
                  <a:extLst>
                    <a:ext uri="{9D8B030D-6E8A-4147-A177-3AD203B41FA5}">
                      <a16:colId xmlns:a16="http://schemas.microsoft.com/office/drawing/2014/main" val="83965137"/>
                    </a:ext>
                  </a:extLst>
                </a:gridCol>
                <a:gridCol w="1880153">
                  <a:extLst>
                    <a:ext uri="{9D8B030D-6E8A-4147-A177-3AD203B41FA5}">
                      <a16:colId xmlns:a16="http://schemas.microsoft.com/office/drawing/2014/main" val="1705378138"/>
                    </a:ext>
                  </a:extLst>
                </a:gridCol>
                <a:gridCol w="1798407">
                  <a:extLst>
                    <a:ext uri="{9D8B030D-6E8A-4147-A177-3AD203B41FA5}">
                      <a16:colId xmlns:a16="http://schemas.microsoft.com/office/drawing/2014/main" val="3253997103"/>
                    </a:ext>
                  </a:extLst>
                </a:gridCol>
              </a:tblGrid>
              <a:tr h="673100">
                <a:tc>
                  <a:txBody>
                    <a:bodyPr/>
                    <a:lstStyle/>
                    <a:p>
                      <a:pPr marL="0" marR="0" algn="just">
                        <a:lnSpc>
                          <a:spcPct val="150000"/>
                        </a:lnSpc>
                        <a:spcBef>
                          <a:spcPts val="0"/>
                        </a:spcBef>
                        <a:spcAft>
                          <a:spcPts val="0"/>
                        </a:spcAft>
                      </a:pPr>
                      <a:r>
                        <a:rPr lang="ro-RO" sz="1200" dirty="0">
                          <a:effectLst/>
                        </a:rPr>
                        <a:t>Agent economic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Nr. angajati</a:t>
                      </a:r>
                      <a:endParaRPr lang="en-US" sz="1200">
                        <a:effectLst/>
                      </a:endParaRPr>
                    </a:p>
                    <a:p>
                      <a:pPr marL="0" marR="0" algn="ctr">
                        <a:lnSpc>
                          <a:spcPct val="150000"/>
                        </a:lnSpc>
                        <a:spcBef>
                          <a:spcPts val="0"/>
                        </a:spcBef>
                        <a:spcAft>
                          <a:spcPts val="0"/>
                        </a:spcAft>
                      </a:pPr>
                      <a:r>
                        <a:rPr lang="ro-RO" sz="1200">
                          <a:effectLst/>
                        </a:rPr>
                        <a:t>2022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Nr. Angajati</a:t>
                      </a:r>
                      <a:endParaRPr lang="en-US" sz="1200">
                        <a:effectLst/>
                      </a:endParaRPr>
                    </a:p>
                    <a:p>
                      <a:pPr marL="0" marR="0" algn="ctr">
                        <a:lnSpc>
                          <a:spcPct val="150000"/>
                        </a:lnSpc>
                        <a:spcBef>
                          <a:spcPts val="0"/>
                        </a:spcBef>
                        <a:spcAft>
                          <a:spcPts val="0"/>
                        </a:spcAft>
                      </a:pPr>
                      <a:r>
                        <a:rPr lang="ro-RO" sz="1200">
                          <a:effectLst/>
                        </a:rPr>
                        <a:t>2023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20007015"/>
                  </a:ext>
                </a:extLst>
              </a:tr>
              <a:tr h="468243">
                <a:tc>
                  <a:txBody>
                    <a:bodyPr/>
                    <a:lstStyle/>
                    <a:p>
                      <a:pPr marL="0" marR="0">
                        <a:spcBef>
                          <a:spcPts val="0"/>
                        </a:spcBef>
                        <a:spcAft>
                          <a:spcPts val="0"/>
                        </a:spcAft>
                      </a:pPr>
                      <a:endParaRPr lang="en-US" sz="1200" dirty="0">
                        <a:effectLst/>
                      </a:endParaRPr>
                    </a:p>
                    <a:p>
                      <a:pPr marL="0" marR="0">
                        <a:spcBef>
                          <a:spcPts val="0"/>
                        </a:spcBef>
                        <a:spcAft>
                          <a:spcPts val="0"/>
                        </a:spcAft>
                      </a:pPr>
                      <a:r>
                        <a:rPr lang="ro-RO" sz="1200" dirty="0">
                          <a:effectLst/>
                        </a:rPr>
                        <a:t>COMPLEX BALNEAR ȘI DE RECUPERARE C.A.A. S.R.L.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99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108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91890440"/>
                  </a:ext>
                </a:extLst>
              </a:tr>
              <a:tr h="321917">
                <a:tc>
                  <a:txBody>
                    <a:bodyPr/>
                    <a:lstStyle/>
                    <a:p>
                      <a:pPr marL="0" marR="0" algn="just">
                        <a:lnSpc>
                          <a:spcPct val="150000"/>
                        </a:lnSpc>
                        <a:spcBef>
                          <a:spcPts val="0"/>
                        </a:spcBef>
                        <a:spcAft>
                          <a:spcPts val="0"/>
                        </a:spcAft>
                      </a:pPr>
                      <a:r>
                        <a:rPr lang="ro-RO" sz="1200" dirty="0">
                          <a:effectLst/>
                        </a:rPr>
                        <a:t>FLORMEN S.R.L.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15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15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1319805"/>
                  </a:ext>
                </a:extLst>
              </a:tr>
              <a:tr h="321917">
                <a:tc>
                  <a:txBody>
                    <a:bodyPr/>
                    <a:lstStyle/>
                    <a:p>
                      <a:pPr marL="0" marR="0" algn="just">
                        <a:lnSpc>
                          <a:spcPct val="150000"/>
                        </a:lnSpc>
                        <a:spcBef>
                          <a:spcPts val="0"/>
                        </a:spcBef>
                        <a:spcAft>
                          <a:spcPts val="0"/>
                        </a:spcAft>
                      </a:pPr>
                      <a:r>
                        <a:rPr lang="ro-RO" sz="1200">
                          <a:effectLst/>
                        </a:rPr>
                        <a:t>KARINA SEA 98 S.R.L.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15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14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99521029"/>
                  </a:ext>
                </a:extLst>
              </a:tr>
              <a:tr h="321917">
                <a:tc>
                  <a:txBody>
                    <a:bodyPr/>
                    <a:lstStyle/>
                    <a:p>
                      <a:pPr marL="0" marR="0" algn="just">
                        <a:lnSpc>
                          <a:spcPct val="150000"/>
                        </a:lnSpc>
                        <a:spcBef>
                          <a:spcPts val="0"/>
                        </a:spcBef>
                        <a:spcAft>
                          <a:spcPts val="0"/>
                        </a:spcAft>
                      </a:pPr>
                      <a:r>
                        <a:rPr lang="ro-RO" sz="1200">
                          <a:effectLst/>
                        </a:rPr>
                        <a:t>PAG BUILDING EXPERT SRL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15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62152370"/>
                  </a:ext>
                </a:extLst>
              </a:tr>
              <a:tr h="321917">
                <a:tc>
                  <a:txBody>
                    <a:bodyPr/>
                    <a:lstStyle/>
                    <a:p>
                      <a:pPr marL="0" marR="0" algn="just">
                        <a:lnSpc>
                          <a:spcPct val="150000"/>
                        </a:lnSpc>
                        <a:spcBef>
                          <a:spcPts val="0"/>
                        </a:spcBef>
                        <a:spcAft>
                          <a:spcPts val="0"/>
                        </a:spcAft>
                      </a:pPr>
                      <a:r>
                        <a:rPr lang="ro-RO" sz="1200">
                          <a:effectLst/>
                        </a:rPr>
                        <a:t>KORDUM DISTRIBUTION SRL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4774761"/>
                  </a:ext>
                </a:extLst>
              </a:tr>
              <a:tr h="321917">
                <a:tc>
                  <a:txBody>
                    <a:bodyPr/>
                    <a:lstStyle/>
                    <a:p>
                      <a:pPr marL="0" marR="0" algn="just">
                        <a:lnSpc>
                          <a:spcPct val="150000"/>
                        </a:lnSpc>
                        <a:spcBef>
                          <a:spcPts val="0"/>
                        </a:spcBef>
                        <a:spcAft>
                          <a:spcPts val="0"/>
                        </a:spcAft>
                      </a:pPr>
                      <a:r>
                        <a:rPr lang="ro-RO" sz="1200">
                          <a:effectLst/>
                        </a:rPr>
                        <a:t>KOKKAI COMIMPEX S.R.L.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102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71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34662618"/>
                  </a:ext>
                </a:extLst>
              </a:tr>
              <a:tr h="321917">
                <a:tc>
                  <a:txBody>
                    <a:bodyPr/>
                    <a:lstStyle/>
                    <a:p>
                      <a:pPr marL="0" marR="0" algn="just">
                        <a:lnSpc>
                          <a:spcPct val="150000"/>
                        </a:lnSpc>
                        <a:spcBef>
                          <a:spcPts val="0"/>
                        </a:spcBef>
                        <a:spcAft>
                          <a:spcPts val="0"/>
                        </a:spcAft>
                      </a:pPr>
                      <a:r>
                        <a:rPr lang="ro-RO" sz="1200">
                          <a:effectLst/>
                        </a:rPr>
                        <a:t>ALMAS HOUSE CONSTRUCT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10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10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95956775"/>
                  </a:ext>
                </a:extLst>
              </a:tr>
              <a:tr h="321917">
                <a:tc>
                  <a:txBody>
                    <a:bodyPr/>
                    <a:lstStyle/>
                    <a:p>
                      <a:pPr marL="0" marR="0" algn="just">
                        <a:lnSpc>
                          <a:spcPct val="150000"/>
                        </a:lnSpc>
                        <a:spcBef>
                          <a:spcPts val="0"/>
                        </a:spcBef>
                        <a:spcAft>
                          <a:spcPts val="0"/>
                        </a:spcAft>
                      </a:pPr>
                      <a:r>
                        <a:rPr lang="ro-RO" sz="1200">
                          <a:effectLst/>
                        </a:rPr>
                        <a:t>SAVAMAR SERVICE SRL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38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44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7574098"/>
                  </a:ext>
                </a:extLst>
              </a:tr>
              <a:tr h="321917">
                <a:tc>
                  <a:txBody>
                    <a:bodyPr/>
                    <a:lstStyle/>
                    <a:p>
                      <a:pPr marL="0" marR="0" algn="just">
                        <a:lnSpc>
                          <a:spcPct val="150000"/>
                        </a:lnSpc>
                        <a:spcBef>
                          <a:spcPts val="0"/>
                        </a:spcBef>
                        <a:spcAft>
                          <a:spcPts val="0"/>
                        </a:spcAft>
                      </a:pPr>
                      <a:r>
                        <a:rPr lang="ro-RO" sz="1200">
                          <a:effectLst/>
                        </a:rPr>
                        <a:t>LIDRIOS COMIMPEX</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11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83867194"/>
                  </a:ext>
                </a:extLst>
              </a:tr>
              <a:tr h="321917">
                <a:tc>
                  <a:txBody>
                    <a:bodyPr/>
                    <a:lstStyle/>
                    <a:p>
                      <a:pPr marL="0" marR="0" algn="just">
                        <a:lnSpc>
                          <a:spcPct val="150000"/>
                        </a:lnSpc>
                        <a:spcBef>
                          <a:spcPts val="0"/>
                        </a:spcBef>
                        <a:spcAft>
                          <a:spcPts val="0"/>
                        </a:spcAft>
                      </a:pPr>
                      <a:r>
                        <a:rPr lang="ro-RO" sz="1200">
                          <a:effectLst/>
                        </a:rPr>
                        <a:t>BIACOR TRANS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a:effectLst/>
                        </a:rPr>
                        <a:t>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ro-RO" sz="1200" dirty="0">
                          <a:effectLst/>
                        </a:rPr>
                        <a:t>10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51274950"/>
                  </a:ext>
                </a:extLst>
              </a:tr>
            </a:tbl>
          </a:graphicData>
        </a:graphic>
      </p:graphicFrame>
      <p:sp>
        <p:nvSpPr>
          <p:cNvPr id="5" name="TextBox 4">
            <a:extLst>
              <a:ext uri="{FF2B5EF4-FFF2-40B4-BE49-F238E27FC236}">
                <a16:creationId xmlns:a16="http://schemas.microsoft.com/office/drawing/2014/main" id="{96656A5E-BC54-2529-5A71-3146550F152C}"/>
              </a:ext>
            </a:extLst>
          </p:cNvPr>
          <p:cNvSpPr txBox="1"/>
          <p:nvPr/>
        </p:nvSpPr>
        <p:spPr>
          <a:xfrm>
            <a:off x="5334000" y="5867400"/>
            <a:ext cx="2895600" cy="369332"/>
          </a:xfrm>
          <a:prstGeom prst="rect">
            <a:avLst/>
          </a:prstGeom>
          <a:noFill/>
        </p:spPr>
        <p:txBody>
          <a:bodyPr wrap="square" rtlCol="0">
            <a:spAutoFit/>
          </a:bodyPr>
          <a:lstStyle/>
          <a:p>
            <a:r>
              <a:rPr lang="en-US" dirty="0" err="1"/>
              <a:t>Sursa</a:t>
            </a:r>
            <a:r>
              <a:rPr lang="en-US" dirty="0"/>
              <a:t>: </a:t>
            </a:r>
            <a:r>
              <a:rPr lang="en-US" dirty="0" err="1"/>
              <a:t>topfirme</a:t>
            </a:r>
            <a:endParaRPr lang="en-US" dirty="0"/>
          </a:p>
        </p:txBody>
      </p:sp>
    </p:spTree>
    <p:extLst>
      <p:ext uri="{BB962C8B-B14F-4D97-AF65-F5344CB8AC3E}">
        <p14:creationId xmlns:p14="http://schemas.microsoft.com/office/powerpoint/2010/main" val="3596519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534400" cy="5486400"/>
          </a:xfrm>
        </p:spPr>
        <p:txBody>
          <a:bodyPr>
            <a:normAutofit/>
          </a:bodyPr>
          <a:lstStyle/>
          <a:p>
            <a:pPr marL="109728" indent="0">
              <a:buNone/>
            </a:pPr>
            <a:r>
              <a:rPr lang="it-IT" sz="1800" dirty="0"/>
              <a:t>La nivelul staţiunii Techirghiol, cf date INS la 31.12.2023, existau 132 de structuri turistice clasificate la 1, 2, 3, 4 şi 5 stele, precum si alte structuri de cazare </a:t>
            </a:r>
            <a:r>
              <a:rPr lang="en-US" sz="1800" dirty="0"/>
              <a:t>din care 27 </a:t>
            </a:r>
            <a:r>
              <a:rPr lang="en-US" sz="1800" dirty="0" err="1"/>
              <a:t>hoteluri</a:t>
            </a:r>
            <a:r>
              <a:rPr lang="en-US" sz="1800" dirty="0"/>
              <a:t> </a:t>
            </a:r>
            <a:r>
              <a:rPr lang="en-US" sz="1800" dirty="0" err="1"/>
              <a:t>si</a:t>
            </a:r>
            <a:r>
              <a:rPr lang="en-US" sz="1800" dirty="0"/>
              <a:t> 12 de vile </a:t>
            </a:r>
            <a:r>
              <a:rPr lang="en-US" sz="1800" dirty="0" err="1"/>
              <a:t>turistice</a:t>
            </a:r>
            <a:r>
              <a:rPr lang="vi-VN" sz="1800" dirty="0"/>
              <a:t>. </a:t>
            </a:r>
            <a:r>
              <a:rPr lang="en-US" sz="1800" dirty="0"/>
              <a:t> 36 </a:t>
            </a:r>
            <a:r>
              <a:rPr lang="en-US" sz="1800" dirty="0" err="1"/>
              <a:t>dintre</a:t>
            </a:r>
            <a:r>
              <a:rPr lang="en-US" sz="1800" dirty="0"/>
              <a:t> </a:t>
            </a:r>
            <a:r>
              <a:rPr lang="en-US" sz="1800" dirty="0" err="1"/>
              <a:t>structurile</a:t>
            </a:r>
            <a:r>
              <a:rPr lang="en-US" sz="1800" dirty="0"/>
              <a:t> de </a:t>
            </a:r>
            <a:r>
              <a:rPr lang="en-US" sz="1800" dirty="0" err="1"/>
              <a:t>cazare</a:t>
            </a:r>
            <a:r>
              <a:rPr lang="en-US" sz="1800" dirty="0"/>
              <a:t> </a:t>
            </a:r>
            <a:r>
              <a:rPr lang="en-US" sz="1800" dirty="0" err="1"/>
              <a:t>erau</a:t>
            </a:r>
            <a:r>
              <a:rPr lang="en-US" sz="1800" dirty="0"/>
              <a:t> </a:t>
            </a:r>
            <a:r>
              <a:rPr lang="en-US" sz="1800" dirty="0" err="1"/>
              <a:t>reprezentate</a:t>
            </a:r>
            <a:r>
              <a:rPr lang="en-US" sz="1800" dirty="0"/>
              <a:t> de </a:t>
            </a:r>
            <a:r>
              <a:rPr lang="en-US" sz="1800" dirty="0" err="1"/>
              <a:t>pensiuni</a:t>
            </a:r>
            <a:r>
              <a:rPr lang="en-US" sz="1800" dirty="0"/>
              <a:t>, </a:t>
            </a:r>
            <a:r>
              <a:rPr lang="en-US" sz="1800" dirty="0" err="1"/>
              <a:t>pensiuni</a:t>
            </a:r>
            <a:r>
              <a:rPr lang="en-US" sz="1800" dirty="0"/>
              <a:t> </a:t>
            </a:r>
            <a:r>
              <a:rPr lang="en-US" sz="1800" dirty="0" err="1"/>
              <a:t>agroturistice</a:t>
            </a:r>
            <a:r>
              <a:rPr lang="en-US" sz="1800" dirty="0"/>
              <a:t> </a:t>
            </a:r>
            <a:r>
              <a:rPr lang="en-US" sz="1800" dirty="0" err="1"/>
              <a:t>sau</a:t>
            </a:r>
            <a:r>
              <a:rPr lang="en-US" sz="1800" dirty="0"/>
              <a:t> cabane </a:t>
            </a:r>
            <a:r>
              <a:rPr lang="en-US" sz="1800" dirty="0" err="1"/>
              <a:t>turistice</a:t>
            </a:r>
            <a:endParaRPr lang="en-US" sz="1800" dirty="0"/>
          </a:p>
          <a:p>
            <a:pPr marL="109728" indent="0">
              <a:buNone/>
            </a:pPr>
            <a:endParaRPr lang="en-US" sz="1800" dirty="0"/>
          </a:p>
          <a:p>
            <a:pPr marL="109728" indent="0">
              <a:buNone/>
            </a:pPr>
            <a:r>
              <a:rPr lang="vi-VN" sz="1800" dirty="0"/>
              <a:t>Ca tipuri de structuri de cazare, în stațiune</a:t>
            </a:r>
            <a:r>
              <a:rPr lang="en-US" sz="1800" dirty="0"/>
              <a:t> </a:t>
            </a:r>
            <a:r>
              <a:rPr lang="en-US" sz="1800" dirty="0" err="1"/>
              <a:t>turiştii</a:t>
            </a:r>
            <a:r>
              <a:rPr lang="en-US" sz="1800" dirty="0"/>
              <a:t> pot </a:t>
            </a:r>
            <a:r>
              <a:rPr lang="en-US" sz="1800" dirty="0" err="1"/>
              <a:t>opta</a:t>
            </a:r>
            <a:r>
              <a:rPr lang="en-US" sz="1800" dirty="0"/>
              <a:t> </a:t>
            </a:r>
            <a:r>
              <a:rPr lang="en-US" sz="1800" dirty="0" err="1"/>
              <a:t>pentru</a:t>
            </a:r>
            <a:r>
              <a:rPr lang="en-US" sz="1800" dirty="0"/>
              <a:t> </a:t>
            </a:r>
            <a:r>
              <a:rPr lang="en-US" sz="1800" dirty="0" err="1"/>
              <a:t>hoteluri</a:t>
            </a:r>
            <a:r>
              <a:rPr lang="en-US" sz="1800" dirty="0"/>
              <a:t>, </a:t>
            </a:r>
            <a:r>
              <a:rPr lang="en-US" sz="1800" dirty="0" err="1"/>
              <a:t>hosteluri</a:t>
            </a:r>
            <a:r>
              <a:rPr lang="en-US" sz="1800" dirty="0"/>
              <a:t>, </a:t>
            </a:r>
            <a:r>
              <a:rPr lang="en-US" sz="1800" dirty="0" err="1"/>
              <a:t>moteluri</a:t>
            </a:r>
            <a:r>
              <a:rPr lang="en-US" sz="1800" dirty="0"/>
              <a:t>, </a:t>
            </a:r>
            <a:r>
              <a:rPr lang="en-US" sz="1800" dirty="0" err="1"/>
              <a:t>pensiuni</a:t>
            </a:r>
            <a:r>
              <a:rPr lang="en-US" sz="1800" dirty="0"/>
              <a:t>, vile, </a:t>
            </a:r>
            <a:r>
              <a:rPr lang="en-US" sz="1800" dirty="0" err="1"/>
              <a:t>cabane</a:t>
            </a:r>
            <a:r>
              <a:rPr lang="en-US" sz="1800" dirty="0"/>
              <a:t> </a:t>
            </a:r>
            <a:r>
              <a:rPr lang="en-US" sz="1800" dirty="0" err="1"/>
              <a:t>ori</a:t>
            </a:r>
            <a:r>
              <a:rPr lang="en-US" sz="1800" dirty="0"/>
              <a:t> pot </a:t>
            </a:r>
            <a:r>
              <a:rPr lang="en-US" sz="1800" dirty="0" err="1"/>
              <a:t>închiria</a:t>
            </a:r>
            <a:r>
              <a:rPr lang="en-US" sz="1800" dirty="0"/>
              <a:t> </a:t>
            </a:r>
            <a:r>
              <a:rPr lang="en-US" sz="1800" dirty="0" err="1"/>
              <a:t>camere</a:t>
            </a:r>
            <a:endParaRPr lang="en-US" sz="1800" dirty="0"/>
          </a:p>
          <a:p>
            <a:pPr marL="109728" indent="0">
              <a:buNone/>
            </a:pPr>
            <a:r>
              <a:rPr lang="en-US" sz="1800" dirty="0" err="1"/>
              <a:t>sau</a:t>
            </a:r>
            <a:r>
              <a:rPr lang="en-US" sz="1800" dirty="0"/>
              <a:t> </a:t>
            </a:r>
            <a:r>
              <a:rPr lang="en-US" sz="1800" dirty="0" err="1"/>
              <a:t>apartamente</a:t>
            </a:r>
            <a:r>
              <a:rPr lang="en-US" sz="1800" dirty="0"/>
              <a:t>; </a:t>
            </a:r>
          </a:p>
          <a:p>
            <a:pPr marL="109728" indent="0">
              <a:buNone/>
            </a:pPr>
            <a:r>
              <a:rPr lang="it-IT" sz="1800" dirty="0"/>
              <a:t>Referitor la structurarea pe tipuri de unităţi (la 31.12.2023, conform date INS), predomină pensiunile turistice – 25% din </a:t>
            </a:r>
            <a:r>
              <a:rPr lang="vi-VN" sz="1800" dirty="0"/>
              <a:t>totalul structurilor, </a:t>
            </a:r>
            <a:r>
              <a:rPr lang="en-US" sz="1800" dirty="0" err="1"/>
              <a:t>urmate</a:t>
            </a:r>
            <a:r>
              <a:rPr lang="en-US" sz="1800" dirty="0"/>
              <a:t> de </a:t>
            </a:r>
            <a:r>
              <a:rPr lang="en-US" sz="1800" dirty="0" err="1"/>
              <a:t>hoteluri</a:t>
            </a:r>
            <a:r>
              <a:rPr lang="en-US" sz="1800" dirty="0"/>
              <a:t> – 20.5% </a:t>
            </a:r>
            <a:r>
              <a:rPr lang="en-US" sz="1800" dirty="0" err="1"/>
              <a:t>si</a:t>
            </a:r>
            <a:r>
              <a:rPr lang="en-US" sz="1800" dirty="0"/>
              <a:t> </a:t>
            </a:r>
            <a:r>
              <a:rPr lang="en-US" sz="1800" dirty="0" err="1"/>
              <a:t>pensiunile</a:t>
            </a:r>
            <a:r>
              <a:rPr lang="en-US" sz="1800" dirty="0"/>
              <a:t> </a:t>
            </a:r>
            <a:r>
              <a:rPr lang="en-US" sz="1800" dirty="0" err="1"/>
              <a:t>agroturistice</a:t>
            </a:r>
            <a:r>
              <a:rPr lang="en-US" sz="1800" dirty="0"/>
              <a:t> </a:t>
            </a:r>
            <a:r>
              <a:rPr lang="en-US" sz="1800" dirty="0" err="1"/>
              <a:t>si</a:t>
            </a:r>
            <a:r>
              <a:rPr lang="en-US" sz="1800" dirty="0"/>
              <a:t> </a:t>
            </a:r>
            <a:r>
              <a:rPr lang="en-US" sz="1800" dirty="0" err="1"/>
              <a:t>vilele</a:t>
            </a:r>
            <a:r>
              <a:rPr lang="en-US" sz="1800" dirty="0"/>
              <a:t> cu </a:t>
            </a:r>
            <a:r>
              <a:rPr lang="en-US" sz="1800" dirty="0" err="1"/>
              <a:t>aprox</a:t>
            </a:r>
            <a:r>
              <a:rPr lang="en-US" sz="1800" dirty="0"/>
              <a:t>. 10.6% </a:t>
            </a:r>
            <a:r>
              <a:rPr lang="en-US" sz="1800" dirty="0" err="1"/>
              <a:t>fiecare</a:t>
            </a:r>
            <a:r>
              <a:rPr lang="en-US" sz="1800" dirty="0"/>
              <a:t>. </a:t>
            </a:r>
          </a:p>
          <a:p>
            <a:pPr marL="109728" indent="0">
              <a:buNone/>
            </a:pPr>
            <a:endParaRPr lang="en-US" sz="1800" dirty="0"/>
          </a:p>
        </p:txBody>
      </p:sp>
      <p:sp>
        <p:nvSpPr>
          <p:cNvPr id="3" name="Title 2"/>
          <p:cNvSpPr>
            <a:spLocks noGrp="1"/>
          </p:cNvSpPr>
          <p:nvPr>
            <p:ph type="title"/>
          </p:nvPr>
        </p:nvSpPr>
        <p:spPr>
          <a:xfrm>
            <a:off x="228600" y="274638"/>
            <a:ext cx="8763000" cy="1143000"/>
          </a:xfrm>
        </p:spPr>
        <p:txBody>
          <a:bodyPr>
            <a:normAutofit/>
          </a:bodyPr>
          <a:lstStyle/>
          <a:p>
            <a:r>
              <a:rPr lang="en-US" sz="3000" dirty="0" err="1">
                <a:solidFill>
                  <a:srgbClr val="FF0000"/>
                </a:solidFill>
              </a:rPr>
              <a:t>Economia</a:t>
            </a:r>
            <a:r>
              <a:rPr lang="en-US" sz="3000" dirty="0">
                <a:solidFill>
                  <a:srgbClr val="FF0000"/>
                </a:solidFill>
              </a:rPr>
              <a:t> - </a:t>
            </a:r>
            <a:r>
              <a:rPr lang="en-US" sz="3000" dirty="0" err="1">
                <a:solidFill>
                  <a:srgbClr val="FF0000"/>
                </a:solidFill>
              </a:rPr>
              <a:t>turism</a:t>
            </a:r>
            <a:endParaRPr lang="en-US" sz="3000" dirty="0">
              <a:solidFill>
                <a:srgbClr val="FF0000"/>
              </a:solidFill>
            </a:endParaRPr>
          </a:p>
        </p:txBody>
      </p:sp>
      <p:pic>
        <p:nvPicPr>
          <p:cNvPr id="5" name="Picture 4">
            <a:extLst>
              <a:ext uri="{FF2B5EF4-FFF2-40B4-BE49-F238E27FC236}">
                <a16:creationId xmlns:a16="http://schemas.microsoft.com/office/drawing/2014/main" id="{29F805A2-76C0-8724-51E3-07ED5FF54DCF}"/>
              </a:ext>
            </a:extLst>
          </p:cNvPr>
          <p:cNvPicPr>
            <a:picLocks noChangeAspect="1"/>
          </p:cNvPicPr>
          <p:nvPr/>
        </p:nvPicPr>
        <p:blipFill>
          <a:blip r:embed="rId2"/>
          <a:stretch>
            <a:fillRect/>
          </a:stretch>
        </p:blipFill>
        <p:spPr>
          <a:xfrm>
            <a:off x="2057400" y="4800600"/>
            <a:ext cx="5135880" cy="1592580"/>
          </a:xfrm>
          <a:prstGeom prst="rect">
            <a:avLst/>
          </a:prstGeom>
        </p:spPr>
      </p:pic>
    </p:spTree>
    <p:extLst>
      <p:ext uri="{BB962C8B-B14F-4D97-AF65-F5344CB8AC3E}">
        <p14:creationId xmlns:p14="http://schemas.microsoft.com/office/powerpoint/2010/main" val="36340831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534400" cy="5334000"/>
          </a:xfrm>
        </p:spPr>
        <p:txBody>
          <a:bodyPr>
            <a:normAutofit/>
          </a:bodyPr>
          <a:lstStyle/>
          <a:p>
            <a:pPr marL="109728" indent="0">
              <a:buNone/>
            </a:pPr>
            <a:r>
              <a:rPr lang="en-US" sz="1800" dirty="0" err="1"/>
              <a:t>Turismul</a:t>
            </a:r>
            <a:r>
              <a:rPr lang="en-US" sz="1800" dirty="0"/>
              <a:t> in </a:t>
            </a:r>
            <a:r>
              <a:rPr lang="en-US" sz="1800" dirty="0" err="1"/>
              <a:t>orasul</a:t>
            </a:r>
            <a:r>
              <a:rPr lang="en-US" sz="1800" dirty="0"/>
              <a:t> </a:t>
            </a:r>
            <a:r>
              <a:rPr lang="en-US" sz="1800" dirty="0" err="1"/>
              <a:t>Techirghiol</a:t>
            </a:r>
            <a:r>
              <a:rPr lang="en-US" sz="1800" dirty="0"/>
              <a:t> </a:t>
            </a:r>
            <a:r>
              <a:rPr lang="en-US" sz="1800" dirty="0" err="1"/>
              <a:t>este</a:t>
            </a:r>
            <a:r>
              <a:rPr lang="en-US" sz="1800" dirty="0"/>
              <a:t> </a:t>
            </a:r>
            <a:r>
              <a:rPr lang="en-US" sz="1800" dirty="0" err="1"/>
              <a:t>unul</a:t>
            </a:r>
            <a:r>
              <a:rPr lang="en-US" sz="1800" dirty="0"/>
              <a:t> preponderant </a:t>
            </a:r>
            <a:r>
              <a:rPr lang="en-US" sz="1800" dirty="0" err="1"/>
              <a:t>balnear</a:t>
            </a:r>
            <a:r>
              <a:rPr lang="en-US" sz="1800" dirty="0"/>
              <a:t>, direct (</a:t>
            </a:r>
            <a:r>
              <a:rPr lang="en-US" sz="1800" dirty="0" err="1"/>
              <a:t>prin</a:t>
            </a:r>
            <a:r>
              <a:rPr lang="en-US" sz="1800" dirty="0"/>
              <a:t> </a:t>
            </a:r>
            <a:r>
              <a:rPr lang="en-US" sz="1800" dirty="0" err="1"/>
              <a:t>folosirea</a:t>
            </a:r>
            <a:r>
              <a:rPr lang="en-US" sz="1800" dirty="0"/>
              <a:t> </a:t>
            </a:r>
            <a:r>
              <a:rPr lang="en-US" sz="1800" dirty="0" err="1"/>
              <a:t>sanatoriului</a:t>
            </a:r>
            <a:r>
              <a:rPr lang="en-US" sz="1800" dirty="0"/>
              <a:t> </a:t>
            </a:r>
            <a:r>
              <a:rPr lang="en-US" sz="1800" dirty="0" err="1"/>
              <a:t>balnear</a:t>
            </a:r>
            <a:r>
              <a:rPr lang="en-US" sz="1800" dirty="0"/>
              <a:t> </a:t>
            </a:r>
            <a:r>
              <a:rPr lang="en-US" sz="1800" dirty="0" err="1"/>
              <a:t>si</a:t>
            </a:r>
            <a:r>
              <a:rPr lang="en-US" sz="1800" dirty="0"/>
              <a:t> de </a:t>
            </a:r>
            <a:r>
              <a:rPr lang="en-US" sz="1800" dirty="0" err="1"/>
              <a:t>recuperare</a:t>
            </a:r>
            <a:r>
              <a:rPr lang="en-US" sz="1800" dirty="0"/>
              <a:t>) </a:t>
            </a:r>
            <a:r>
              <a:rPr lang="en-US" sz="1800" dirty="0" err="1"/>
              <a:t>sau</a:t>
            </a:r>
            <a:r>
              <a:rPr lang="en-US" sz="1800" dirty="0"/>
              <a:t> indirect (</a:t>
            </a:r>
            <a:r>
              <a:rPr lang="en-US" sz="1800" dirty="0" err="1"/>
              <a:t>prin</a:t>
            </a:r>
            <a:r>
              <a:rPr lang="en-US" sz="1800" dirty="0"/>
              <a:t> </a:t>
            </a:r>
            <a:r>
              <a:rPr lang="en-US" sz="1800" dirty="0" err="1"/>
              <a:t>folosirea</a:t>
            </a:r>
            <a:r>
              <a:rPr lang="en-US" sz="1800" dirty="0"/>
              <a:t> </a:t>
            </a:r>
            <a:r>
              <a:rPr lang="en-US" sz="1800" dirty="0" err="1"/>
              <a:t>altor</a:t>
            </a:r>
            <a:r>
              <a:rPr lang="en-US" sz="1800" dirty="0"/>
              <a:t> capacitate de </a:t>
            </a:r>
            <a:r>
              <a:rPr lang="en-US" sz="1800" dirty="0" err="1"/>
              <a:t>cazare</a:t>
            </a:r>
            <a:r>
              <a:rPr lang="en-US" sz="1800" dirty="0"/>
              <a:t> din </a:t>
            </a:r>
            <a:r>
              <a:rPr lang="en-US" sz="1800" dirty="0" err="1"/>
              <a:t>oras</a:t>
            </a:r>
            <a:r>
              <a:rPr lang="en-US" sz="1800" dirty="0"/>
              <a:t> </a:t>
            </a:r>
            <a:r>
              <a:rPr lang="en-US" sz="1800" dirty="0" err="1"/>
              <a:t>dar</a:t>
            </a:r>
            <a:r>
              <a:rPr lang="en-US" sz="1800" dirty="0"/>
              <a:t> </a:t>
            </a:r>
            <a:r>
              <a:rPr lang="en-US" sz="1800" dirty="0" err="1"/>
              <a:t>avand</a:t>
            </a:r>
            <a:r>
              <a:rPr lang="en-US" sz="1800" dirty="0"/>
              <a:t> ca loc de “</a:t>
            </a:r>
            <a:r>
              <a:rPr lang="en-US" sz="1800" dirty="0" err="1"/>
              <a:t>destinatie</a:t>
            </a:r>
            <a:r>
              <a:rPr lang="en-US" sz="1800" dirty="0"/>
              <a:t>” de agreement </a:t>
            </a:r>
            <a:r>
              <a:rPr lang="en-US" sz="1800" dirty="0" err="1"/>
              <a:t>lacul</a:t>
            </a:r>
            <a:r>
              <a:rPr lang="en-US" sz="1800" dirty="0"/>
              <a:t> </a:t>
            </a:r>
            <a:r>
              <a:rPr lang="en-US" sz="1800" dirty="0" err="1"/>
              <a:t>Techirghiol</a:t>
            </a:r>
            <a:r>
              <a:rPr lang="en-US" sz="1800" dirty="0"/>
              <a:t>.</a:t>
            </a:r>
          </a:p>
          <a:p>
            <a:pPr marL="109728" indent="0">
              <a:buNone/>
            </a:pPr>
            <a:r>
              <a:rPr lang="en-US" sz="1800" dirty="0"/>
              <a:t> </a:t>
            </a:r>
          </a:p>
          <a:p>
            <a:pPr marL="109728" indent="0">
              <a:buNone/>
            </a:pPr>
            <a:r>
              <a:rPr lang="en-US" sz="1800" dirty="0" err="1"/>
              <a:t>Dpdv</a:t>
            </a:r>
            <a:r>
              <a:rPr lang="en-US" sz="1800" dirty="0"/>
              <a:t> al </a:t>
            </a:r>
            <a:r>
              <a:rPr lang="en-US" sz="1800" dirty="0" err="1"/>
              <a:t>structurilor</a:t>
            </a:r>
            <a:r>
              <a:rPr lang="en-US" sz="1800" dirty="0"/>
              <a:t> de </a:t>
            </a:r>
            <a:r>
              <a:rPr lang="en-US" sz="1800" dirty="0" err="1"/>
              <a:t>cazare</a:t>
            </a:r>
            <a:r>
              <a:rPr lang="en-US" sz="1800" dirty="0"/>
              <a:t> </a:t>
            </a:r>
            <a:r>
              <a:rPr lang="en-US" sz="1800" dirty="0" err="1"/>
              <a:t>este</a:t>
            </a:r>
            <a:r>
              <a:rPr lang="en-US" sz="1800" dirty="0"/>
              <a:t> de </a:t>
            </a:r>
            <a:r>
              <a:rPr lang="en-US" sz="1800" dirty="0" err="1"/>
              <a:t>apreciat</a:t>
            </a:r>
            <a:r>
              <a:rPr lang="en-US" sz="1800" dirty="0"/>
              <a:t> in mod </a:t>
            </a:r>
            <a:r>
              <a:rPr lang="en-US" sz="1800" dirty="0" err="1"/>
              <a:t>pozitiv</a:t>
            </a:r>
            <a:r>
              <a:rPr lang="en-US" sz="1800" dirty="0"/>
              <a:t> ca </a:t>
            </a:r>
            <a:r>
              <a:rPr lang="en-US" sz="1800" dirty="0" err="1"/>
              <a:t>numarul</a:t>
            </a:r>
            <a:r>
              <a:rPr lang="en-US" sz="1800" dirty="0"/>
              <a:t> </a:t>
            </a:r>
            <a:r>
              <a:rPr lang="en-US" sz="1800" dirty="0" err="1"/>
              <a:t>unitatilor</a:t>
            </a:r>
            <a:r>
              <a:rPr lang="en-US" sz="1800" dirty="0"/>
              <a:t> de </a:t>
            </a:r>
            <a:r>
              <a:rPr lang="en-US" sz="1800" dirty="0" err="1"/>
              <a:t>cazare</a:t>
            </a:r>
            <a:r>
              <a:rPr lang="en-US" sz="1800" dirty="0"/>
              <a:t> a </a:t>
            </a:r>
            <a:r>
              <a:rPr lang="en-US" sz="1800" dirty="0" err="1"/>
              <a:t>crescut</a:t>
            </a:r>
            <a:r>
              <a:rPr lang="en-US" sz="1800" dirty="0"/>
              <a:t> in </a:t>
            </a:r>
            <a:r>
              <a:rPr lang="en-US" sz="1800" dirty="0" err="1"/>
              <a:t>ultimii</a:t>
            </a:r>
            <a:r>
              <a:rPr lang="en-US" sz="1800" dirty="0"/>
              <a:t> 5 ani de la 12 </a:t>
            </a:r>
            <a:r>
              <a:rPr lang="en-US" sz="1800" dirty="0" err="1"/>
              <a:t>unitati</a:t>
            </a:r>
            <a:r>
              <a:rPr lang="en-US" sz="1800" dirty="0"/>
              <a:t> in 2019 la 27 </a:t>
            </a:r>
            <a:r>
              <a:rPr lang="en-US" sz="1800" dirty="0" err="1"/>
              <a:t>unitati</a:t>
            </a:r>
            <a:r>
              <a:rPr lang="en-US" sz="1800" dirty="0"/>
              <a:t> in 2023. </a:t>
            </a:r>
            <a:r>
              <a:rPr lang="en-US" sz="1800" dirty="0" err="1"/>
              <a:t>Principalele</a:t>
            </a:r>
            <a:r>
              <a:rPr lang="en-US" sz="1800" dirty="0"/>
              <a:t> </a:t>
            </a:r>
            <a:r>
              <a:rPr lang="en-US" sz="1800" dirty="0" err="1"/>
              <a:t>categorii</a:t>
            </a:r>
            <a:r>
              <a:rPr lang="en-US" sz="1800" dirty="0"/>
              <a:t> de </a:t>
            </a:r>
            <a:r>
              <a:rPr lang="en-US" sz="1800" dirty="0" err="1"/>
              <a:t>cazare</a:t>
            </a:r>
            <a:r>
              <a:rPr lang="en-US" sz="1800" dirty="0"/>
              <a:t> sunt </a:t>
            </a:r>
            <a:r>
              <a:rPr lang="en-US" sz="1800" dirty="0" err="1"/>
              <a:t>insa</a:t>
            </a:r>
            <a:r>
              <a:rPr lang="en-US" sz="1800" dirty="0"/>
              <a:t> </a:t>
            </a:r>
            <a:r>
              <a:rPr lang="en-US" sz="1800" dirty="0" err="1"/>
              <a:t>apartamentele</a:t>
            </a:r>
            <a:r>
              <a:rPr lang="en-US" sz="1800" dirty="0"/>
              <a:t> de </a:t>
            </a:r>
            <a:r>
              <a:rPr lang="en-US" sz="1800" dirty="0" err="1"/>
              <a:t>inchiriat</a:t>
            </a:r>
            <a:r>
              <a:rPr lang="en-US" sz="1800" dirty="0"/>
              <a:t> </a:t>
            </a:r>
            <a:r>
              <a:rPr lang="en-US" sz="1800" dirty="0" err="1"/>
              <a:t>si</a:t>
            </a:r>
            <a:r>
              <a:rPr lang="en-US" sz="1800" dirty="0"/>
              <a:t> </a:t>
            </a:r>
            <a:r>
              <a:rPr lang="en-US" sz="1800" dirty="0" err="1"/>
              <a:t>vilele</a:t>
            </a:r>
            <a:r>
              <a:rPr lang="en-US" sz="1800" dirty="0"/>
              <a:t>. </a:t>
            </a:r>
            <a:r>
              <a:rPr lang="en-US" sz="1800" dirty="0" err="1"/>
              <a:t>Dezvoltarea</a:t>
            </a:r>
            <a:r>
              <a:rPr lang="en-US" sz="1800" dirty="0"/>
              <a:t> </a:t>
            </a:r>
            <a:r>
              <a:rPr lang="en-US" sz="1800" dirty="0" err="1"/>
              <a:t>turismului</a:t>
            </a:r>
            <a:r>
              <a:rPr lang="en-US" sz="1800" dirty="0"/>
              <a:t> </a:t>
            </a:r>
            <a:r>
              <a:rPr lang="en-US" sz="1800" dirty="0" err="1"/>
              <a:t>este</a:t>
            </a:r>
            <a:r>
              <a:rPr lang="en-US" sz="1800" dirty="0"/>
              <a:t> </a:t>
            </a:r>
            <a:r>
              <a:rPr lang="en-US" sz="1800" dirty="0" err="1"/>
              <a:t>insa</a:t>
            </a:r>
            <a:r>
              <a:rPr lang="en-US" sz="1800" dirty="0"/>
              <a:t> </a:t>
            </a:r>
            <a:r>
              <a:rPr lang="en-US" sz="1800" dirty="0" err="1"/>
              <a:t>afectata</a:t>
            </a:r>
            <a:r>
              <a:rPr lang="en-US" sz="1800" dirty="0"/>
              <a:t> in mod </a:t>
            </a:r>
            <a:r>
              <a:rPr lang="en-US" sz="1800" dirty="0" err="1"/>
              <a:t>negativ</a:t>
            </a:r>
            <a:r>
              <a:rPr lang="en-US" sz="1800" dirty="0"/>
              <a:t> </a:t>
            </a:r>
            <a:r>
              <a:rPr lang="en-US" sz="1800" dirty="0" err="1"/>
              <a:t>si</a:t>
            </a:r>
            <a:r>
              <a:rPr lang="en-US" sz="1800" dirty="0"/>
              <a:t> de </a:t>
            </a:r>
            <a:r>
              <a:rPr lang="en-US" sz="1800" dirty="0" err="1"/>
              <a:t>infrastructura</a:t>
            </a:r>
            <a:r>
              <a:rPr lang="en-US" sz="1800" dirty="0"/>
              <a:t> </a:t>
            </a:r>
            <a:r>
              <a:rPr lang="en-US" sz="1800" dirty="0" err="1"/>
              <a:t>rutiera</a:t>
            </a:r>
            <a:r>
              <a:rPr lang="en-US" sz="1800" dirty="0"/>
              <a:t> din zona. Desi </a:t>
            </a:r>
            <a:r>
              <a:rPr lang="en-US" sz="1800" dirty="0" err="1"/>
              <a:t>orasul</a:t>
            </a:r>
            <a:r>
              <a:rPr lang="en-US" sz="1800" dirty="0"/>
              <a:t> </a:t>
            </a:r>
            <a:r>
              <a:rPr lang="en-US" sz="1800" dirty="0" err="1"/>
              <a:t>este</a:t>
            </a:r>
            <a:r>
              <a:rPr lang="en-US" sz="1800" dirty="0"/>
              <a:t> </a:t>
            </a:r>
            <a:r>
              <a:rPr lang="en-US" sz="1800" dirty="0" err="1"/>
              <a:t>apropiat</a:t>
            </a:r>
            <a:r>
              <a:rPr lang="en-US" sz="1800" dirty="0"/>
              <a:t> de </a:t>
            </a:r>
            <a:r>
              <a:rPr lang="en-US" sz="1800" dirty="0" err="1"/>
              <a:t>statiunea</a:t>
            </a:r>
            <a:r>
              <a:rPr lang="en-US" sz="1800" dirty="0"/>
              <a:t> </a:t>
            </a:r>
            <a:r>
              <a:rPr lang="en-US" sz="1800" dirty="0" err="1"/>
              <a:t>Eforie</a:t>
            </a:r>
            <a:r>
              <a:rPr lang="en-US" sz="1800" dirty="0"/>
              <a:t> (</a:t>
            </a:r>
            <a:r>
              <a:rPr lang="en-US" sz="1800" dirty="0" err="1"/>
              <a:t>aprox</a:t>
            </a:r>
            <a:r>
              <a:rPr lang="en-US" sz="1800" dirty="0"/>
              <a:t>. 4 km), </a:t>
            </a:r>
            <a:r>
              <a:rPr lang="en-US" sz="1800" dirty="0" err="1"/>
              <a:t>traficul</a:t>
            </a:r>
            <a:r>
              <a:rPr lang="en-US" sz="1800" dirty="0"/>
              <a:t> </a:t>
            </a:r>
            <a:r>
              <a:rPr lang="en-US" sz="1800" dirty="0" err="1"/>
              <a:t>aglomerat</a:t>
            </a:r>
            <a:r>
              <a:rPr lang="en-US" sz="1800" dirty="0"/>
              <a:t> din </a:t>
            </a:r>
            <a:r>
              <a:rPr lang="en-US" sz="1800" dirty="0" err="1"/>
              <a:t>sezonul</a:t>
            </a:r>
            <a:r>
              <a:rPr lang="en-US" sz="1800" dirty="0"/>
              <a:t> </a:t>
            </a:r>
            <a:r>
              <a:rPr lang="en-US" sz="1800" dirty="0" err="1"/>
              <a:t>estival</a:t>
            </a:r>
            <a:r>
              <a:rPr lang="en-US" sz="1800" dirty="0"/>
              <a:t> de pe </a:t>
            </a:r>
            <a:r>
              <a:rPr lang="en-US" sz="1800" dirty="0" err="1"/>
              <a:t>centura</a:t>
            </a:r>
            <a:r>
              <a:rPr lang="en-US" sz="1800" dirty="0"/>
              <a:t> Constanta - Mangalia ii </a:t>
            </a:r>
            <a:r>
              <a:rPr lang="en-US" sz="1800" dirty="0" err="1"/>
              <a:t>scad</a:t>
            </a:r>
            <a:r>
              <a:rPr lang="en-US" sz="1800" dirty="0"/>
              <a:t> </a:t>
            </a:r>
            <a:r>
              <a:rPr lang="en-US" sz="1800" dirty="0" err="1"/>
              <a:t>sansele</a:t>
            </a:r>
            <a:r>
              <a:rPr lang="en-US" sz="1800" dirty="0"/>
              <a:t> de </a:t>
            </a:r>
            <a:r>
              <a:rPr lang="en-US" sz="1800" dirty="0" err="1"/>
              <a:t>alternativa</a:t>
            </a:r>
            <a:r>
              <a:rPr lang="en-US" sz="1800" dirty="0"/>
              <a:t> de </a:t>
            </a:r>
            <a:r>
              <a:rPr lang="en-US" sz="1800" dirty="0" err="1"/>
              <a:t>cazare</a:t>
            </a:r>
            <a:r>
              <a:rPr lang="en-US" sz="1800" dirty="0"/>
              <a:t> cu “</a:t>
            </a:r>
            <a:r>
              <a:rPr lang="en-US" sz="1800" dirty="0" err="1"/>
              <a:t>acces</a:t>
            </a:r>
            <a:r>
              <a:rPr lang="en-US" sz="1800" dirty="0"/>
              <a:t>” la </a:t>
            </a:r>
            <a:r>
              <a:rPr lang="en-US" sz="1800" dirty="0" err="1"/>
              <a:t>Marea</a:t>
            </a:r>
            <a:r>
              <a:rPr lang="en-US" sz="1800" dirty="0"/>
              <a:t> Negra in </a:t>
            </a:r>
            <a:r>
              <a:rPr lang="en-US" sz="1800" dirty="0" err="1"/>
              <a:t>Eforie</a:t>
            </a:r>
            <a:r>
              <a:rPr lang="en-US" sz="1800" dirty="0"/>
              <a:t>. </a:t>
            </a:r>
            <a:r>
              <a:rPr lang="en-US" sz="1800" dirty="0" err="1"/>
              <a:t>Insa</a:t>
            </a:r>
            <a:r>
              <a:rPr lang="en-US" sz="1800" dirty="0"/>
              <a:t> </a:t>
            </a:r>
            <a:r>
              <a:rPr lang="en-US" sz="1800" dirty="0" err="1"/>
              <a:t>constructia</a:t>
            </a:r>
            <a:r>
              <a:rPr lang="en-US" sz="1800" dirty="0"/>
              <a:t> </a:t>
            </a:r>
            <a:r>
              <a:rPr lang="en-US" sz="1800" dirty="0" err="1"/>
              <a:t>unei</a:t>
            </a:r>
            <a:r>
              <a:rPr lang="en-US" sz="1800" dirty="0"/>
              <a:t> </a:t>
            </a:r>
            <a:r>
              <a:rPr lang="en-US" sz="1800" dirty="0" err="1"/>
              <a:t>centuri</a:t>
            </a:r>
            <a:r>
              <a:rPr lang="en-US" sz="1800" dirty="0"/>
              <a:t> alternative la </a:t>
            </a:r>
            <a:r>
              <a:rPr lang="en-US" sz="1800" dirty="0" err="1"/>
              <a:t>cea</a:t>
            </a:r>
            <a:r>
              <a:rPr lang="en-US" sz="1800" dirty="0"/>
              <a:t> </a:t>
            </a:r>
            <a:r>
              <a:rPr lang="en-US" sz="1800" dirty="0" err="1"/>
              <a:t>existenta</a:t>
            </a:r>
            <a:r>
              <a:rPr lang="en-US" sz="1800" dirty="0"/>
              <a:t> </a:t>
            </a:r>
            <a:r>
              <a:rPr lang="en-US" sz="1800" dirty="0" err="1"/>
              <a:t>este</a:t>
            </a:r>
            <a:r>
              <a:rPr lang="en-US" sz="1800" dirty="0"/>
              <a:t> un </a:t>
            </a:r>
            <a:r>
              <a:rPr lang="en-US" sz="1800" dirty="0" err="1"/>
              <a:t>obiectiv</a:t>
            </a:r>
            <a:r>
              <a:rPr lang="en-US" sz="1800" dirty="0"/>
              <a:t> pe termen </a:t>
            </a:r>
            <a:r>
              <a:rPr lang="en-US" sz="1800" dirty="0" err="1"/>
              <a:t>mediu</a:t>
            </a:r>
            <a:r>
              <a:rPr lang="en-US" sz="1800" dirty="0"/>
              <a:t>. </a:t>
            </a:r>
            <a:r>
              <a:rPr lang="en-US" sz="1800" dirty="0" err="1"/>
              <a:t>Dealtfel</a:t>
            </a:r>
            <a:r>
              <a:rPr lang="en-US" sz="1800" dirty="0"/>
              <a:t>, </a:t>
            </a:r>
            <a:r>
              <a:rPr lang="en-US" sz="1800" dirty="0" err="1"/>
              <a:t>dpdv</a:t>
            </a:r>
            <a:r>
              <a:rPr lang="en-US" sz="1800" dirty="0"/>
              <a:t> economic </a:t>
            </a:r>
            <a:r>
              <a:rPr lang="en-US" sz="1800" dirty="0" err="1"/>
              <a:t>orasul</a:t>
            </a:r>
            <a:r>
              <a:rPr lang="en-US" sz="1800" dirty="0"/>
              <a:t> nu </a:t>
            </a:r>
            <a:r>
              <a:rPr lang="en-US" sz="1800" dirty="0" err="1"/>
              <a:t>este</a:t>
            </a:r>
            <a:r>
              <a:rPr lang="en-US" sz="1800" dirty="0"/>
              <a:t> in principal dependent de </a:t>
            </a:r>
            <a:r>
              <a:rPr lang="en-US" sz="1800" dirty="0" err="1"/>
              <a:t>turism</a:t>
            </a:r>
            <a:r>
              <a:rPr lang="en-US" sz="1800" dirty="0"/>
              <a:t> ci de </a:t>
            </a:r>
            <a:r>
              <a:rPr lang="en-US" sz="1800" dirty="0" err="1"/>
              <a:t>alte</a:t>
            </a:r>
            <a:r>
              <a:rPr lang="en-US" sz="1800" dirty="0"/>
              <a:t> </a:t>
            </a:r>
            <a:r>
              <a:rPr lang="en-US" sz="1800" dirty="0" err="1"/>
              <a:t>sectoare</a:t>
            </a:r>
            <a:r>
              <a:rPr lang="en-US" sz="1800" dirty="0"/>
              <a:t> de </a:t>
            </a:r>
            <a:r>
              <a:rPr lang="en-US" sz="1800" dirty="0" err="1"/>
              <a:t>activitate</a:t>
            </a:r>
            <a:r>
              <a:rPr lang="en-US" sz="1800" dirty="0"/>
              <a:t>. </a:t>
            </a:r>
            <a:r>
              <a:rPr lang="en-US" sz="1800" dirty="0" err="1"/>
              <a:t>Insa</a:t>
            </a:r>
            <a:r>
              <a:rPr lang="en-US" sz="1800" dirty="0"/>
              <a:t> </a:t>
            </a:r>
            <a:r>
              <a:rPr lang="en-US" sz="1800" dirty="0" err="1"/>
              <a:t>turismul</a:t>
            </a:r>
            <a:r>
              <a:rPr lang="en-US" sz="1800" dirty="0"/>
              <a:t> </a:t>
            </a:r>
            <a:r>
              <a:rPr lang="en-US" sz="1800" dirty="0" err="1"/>
              <a:t>ramane</a:t>
            </a:r>
            <a:r>
              <a:rPr lang="en-US" sz="1800" dirty="0"/>
              <a:t> un </a:t>
            </a:r>
            <a:r>
              <a:rPr lang="en-US" sz="1800" dirty="0" err="1"/>
              <a:t>obiectiv</a:t>
            </a:r>
            <a:r>
              <a:rPr lang="en-US" sz="1800" dirty="0"/>
              <a:t> </a:t>
            </a:r>
            <a:r>
              <a:rPr lang="en-US" sz="1800" dirty="0" err="1"/>
              <a:t>pentru</a:t>
            </a:r>
            <a:r>
              <a:rPr lang="en-US" sz="1800" dirty="0"/>
              <a:t> </a:t>
            </a:r>
            <a:r>
              <a:rPr lang="en-US" sz="1800" dirty="0" err="1"/>
              <a:t>administratia</a:t>
            </a:r>
            <a:r>
              <a:rPr lang="en-US" sz="1800" dirty="0"/>
              <a:t> </a:t>
            </a:r>
            <a:r>
              <a:rPr lang="en-US" sz="1800" dirty="0" err="1"/>
              <a:t>locala</a:t>
            </a:r>
            <a:endParaRPr lang="en-US" sz="1800" dirty="0"/>
          </a:p>
          <a:p>
            <a:pPr marL="109728" indent="0">
              <a:buNone/>
            </a:pPr>
            <a:endParaRPr lang="en-US" sz="1800" dirty="0"/>
          </a:p>
          <a:p>
            <a:endParaRPr lang="en-US" sz="1800" dirty="0"/>
          </a:p>
        </p:txBody>
      </p:sp>
      <p:sp>
        <p:nvSpPr>
          <p:cNvPr id="3" name="Title 2"/>
          <p:cNvSpPr>
            <a:spLocks noGrp="1"/>
          </p:cNvSpPr>
          <p:nvPr>
            <p:ph type="title"/>
          </p:nvPr>
        </p:nvSpPr>
        <p:spPr>
          <a:xfrm>
            <a:off x="228600" y="274638"/>
            <a:ext cx="8763000" cy="1143000"/>
          </a:xfrm>
        </p:spPr>
        <p:txBody>
          <a:bodyPr>
            <a:normAutofit/>
          </a:bodyPr>
          <a:lstStyle/>
          <a:p>
            <a:r>
              <a:rPr lang="en-US" sz="3000" dirty="0" err="1">
                <a:solidFill>
                  <a:srgbClr val="FF0000"/>
                </a:solidFill>
              </a:rPr>
              <a:t>Economia</a:t>
            </a:r>
            <a:r>
              <a:rPr lang="en-US" sz="3000" dirty="0">
                <a:solidFill>
                  <a:srgbClr val="FF0000"/>
                </a:solidFill>
              </a:rPr>
              <a:t> - </a:t>
            </a:r>
            <a:r>
              <a:rPr lang="en-US" sz="3000" dirty="0" err="1">
                <a:solidFill>
                  <a:srgbClr val="FF0000"/>
                </a:solidFill>
              </a:rPr>
              <a:t>turism</a:t>
            </a:r>
            <a:endParaRPr lang="en-US" sz="3000" dirty="0">
              <a:solidFill>
                <a:srgbClr val="FF0000"/>
              </a:solidFill>
            </a:endParaRPr>
          </a:p>
        </p:txBody>
      </p:sp>
    </p:spTree>
    <p:extLst>
      <p:ext uri="{BB962C8B-B14F-4D97-AF65-F5344CB8AC3E}">
        <p14:creationId xmlns:p14="http://schemas.microsoft.com/office/powerpoint/2010/main" val="14643225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534400" cy="5334000"/>
          </a:xfrm>
        </p:spPr>
        <p:txBody>
          <a:bodyPr>
            <a:normAutofit/>
          </a:bodyPr>
          <a:lstStyle/>
          <a:p>
            <a:pPr marL="109728" indent="0">
              <a:buNone/>
            </a:pPr>
            <a:endParaRPr lang="en-US" sz="1800" dirty="0"/>
          </a:p>
          <a:p>
            <a:pPr marL="109728" indent="0">
              <a:buNone/>
            </a:pPr>
            <a:endParaRPr lang="en-US" sz="1800" dirty="0"/>
          </a:p>
        </p:txBody>
      </p:sp>
      <p:sp>
        <p:nvSpPr>
          <p:cNvPr id="3" name="Title 2"/>
          <p:cNvSpPr>
            <a:spLocks noGrp="1"/>
          </p:cNvSpPr>
          <p:nvPr>
            <p:ph type="title"/>
          </p:nvPr>
        </p:nvSpPr>
        <p:spPr>
          <a:xfrm>
            <a:off x="228600" y="274638"/>
            <a:ext cx="8763000" cy="1143000"/>
          </a:xfrm>
        </p:spPr>
        <p:txBody>
          <a:bodyPr>
            <a:normAutofit/>
          </a:bodyPr>
          <a:lstStyle/>
          <a:p>
            <a:r>
              <a:rPr lang="en-US" sz="3000" dirty="0" err="1">
                <a:solidFill>
                  <a:srgbClr val="FF0000"/>
                </a:solidFill>
              </a:rPr>
              <a:t>Economia</a:t>
            </a:r>
            <a:r>
              <a:rPr lang="en-US" sz="3000" dirty="0">
                <a:solidFill>
                  <a:srgbClr val="FF0000"/>
                </a:solidFill>
              </a:rPr>
              <a:t> - </a:t>
            </a:r>
            <a:r>
              <a:rPr lang="en-US" sz="3000" dirty="0" err="1">
                <a:solidFill>
                  <a:srgbClr val="FF0000"/>
                </a:solidFill>
              </a:rPr>
              <a:t>turism</a:t>
            </a:r>
            <a:endParaRPr lang="en-US" sz="3000" dirty="0">
              <a:solidFill>
                <a:srgbClr val="FF0000"/>
              </a:solidFill>
            </a:endParaRPr>
          </a:p>
        </p:txBody>
      </p:sp>
      <p:graphicFrame>
        <p:nvGraphicFramePr>
          <p:cNvPr id="6" name="Table 5">
            <a:extLst>
              <a:ext uri="{FF2B5EF4-FFF2-40B4-BE49-F238E27FC236}">
                <a16:creationId xmlns:a16="http://schemas.microsoft.com/office/drawing/2014/main" id="{A9851BC4-420F-4524-6B8A-B19B3A07C27E}"/>
              </a:ext>
            </a:extLst>
          </p:cNvPr>
          <p:cNvGraphicFramePr>
            <a:graphicFrameLocks noGrp="1"/>
          </p:cNvGraphicFramePr>
          <p:nvPr>
            <p:extLst>
              <p:ext uri="{D42A27DB-BD31-4B8C-83A1-F6EECF244321}">
                <p14:modId xmlns:p14="http://schemas.microsoft.com/office/powerpoint/2010/main" val="4072560639"/>
              </p:ext>
            </p:extLst>
          </p:nvPr>
        </p:nvGraphicFramePr>
        <p:xfrm>
          <a:off x="1600200" y="1066800"/>
          <a:ext cx="6400800" cy="5105412"/>
        </p:xfrm>
        <a:graphic>
          <a:graphicData uri="http://schemas.openxmlformats.org/drawingml/2006/table">
            <a:tbl>
              <a:tblPr/>
              <a:tblGrid>
                <a:gridCol w="1832892">
                  <a:extLst>
                    <a:ext uri="{9D8B030D-6E8A-4147-A177-3AD203B41FA5}">
                      <a16:colId xmlns:a16="http://schemas.microsoft.com/office/drawing/2014/main" val="1832211470"/>
                    </a:ext>
                  </a:extLst>
                </a:gridCol>
                <a:gridCol w="1274433">
                  <a:extLst>
                    <a:ext uri="{9D8B030D-6E8A-4147-A177-3AD203B41FA5}">
                      <a16:colId xmlns:a16="http://schemas.microsoft.com/office/drawing/2014/main" val="96173953"/>
                    </a:ext>
                  </a:extLst>
                </a:gridCol>
                <a:gridCol w="658695">
                  <a:extLst>
                    <a:ext uri="{9D8B030D-6E8A-4147-A177-3AD203B41FA5}">
                      <a16:colId xmlns:a16="http://schemas.microsoft.com/office/drawing/2014/main" val="287700833"/>
                    </a:ext>
                  </a:extLst>
                </a:gridCol>
                <a:gridCol w="715973">
                  <a:extLst>
                    <a:ext uri="{9D8B030D-6E8A-4147-A177-3AD203B41FA5}">
                      <a16:colId xmlns:a16="http://schemas.microsoft.com/office/drawing/2014/main" val="3053374039"/>
                    </a:ext>
                  </a:extLst>
                </a:gridCol>
                <a:gridCol w="715973">
                  <a:extLst>
                    <a:ext uri="{9D8B030D-6E8A-4147-A177-3AD203B41FA5}">
                      <a16:colId xmlns:a16="http://schemas.microsoft.com/office/drawing/2014/main" val="410374465"/>
                    </a:ext>
                  </a:extLst>
                </a:gridCol>
                <a:gridCol w="601417">
                  <a:extLst>
                    <a:ext uri="{9D8B030D-6E8A-4147-A177-3AD203B41FA5}">
                      <a16:colId xmlns:a16="http://schemas.microsoft.com/office/drawing/2014/main" val="3359563496"/>
                    </a:ext>
                  </a:extLst>
                </a:gridCol>
                <a:gridCol w="601417">
                  <a:extLst>
                    <a:ext uri="{9D8B030D-6E8A-4147-A177-3AD203B41FA5}">
                      <a16:colId xmlns:a16="http://schemas.microsoft.com/office/drawing/2014/main" val="2067001211"/>
                    </a:ext>
                  </a:extLst>
                </a:gridCol>
              </a:tblGrid>
              <a:tr h="165358">
                <a:tc rowSpan="3">
                  <a:txBody>
                    <a:bodyPr/>
                    <a:lstStyle/>
                    <a:p>
                      <a:pPr algn="ctr" fontAlgn="ctr"/>
                      <a:r>
                        <a:rPr lang="en-US" sz="900" b="1" i="0" u="none" strike="noStrike">
                          <a:solidFill>
                            <a:srgbClr val="000000"/>
                          </a:solidFill>
                          <a:effectLst/>
                          <a:latin typeface="Calibri" panose="020F0502020204030204" pitchFamily="34" charset="0"/>
                        </a:rPr>
                        <a:t>Tipuri de structuri de primire turistica</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3">
                  <a:txBody>
                    <a:bodyPr/>
                    <a:lstStyle/>
                    <a:p>
                      <a:pPr algn="ctr" fontAlgn="ctr"/>
                      <a:r>
                        <a:rPr lang="en-US" sz="900" b="1" i="0" u="none" strike="noStrike">
                          <a:solidFill>
                            <a:srgbClr val="000000"/>
                          </a:solidFill>
                          <a:effectLst/>
                          <a:latin typeface="Calibri" panose="020F0502020204030204" pitchFamily="34" charset="0"/>
                        </a:rPr>
                        <a:t>Localitati</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5">
                  <a:txBody>
                    <a:bodyPr/>
                    <a:lstStyle/>
                    <a:p>
                      <a:pPr algn="ctr" fontAlgn="ctr"/>
                      <a:r>
                        <a:rPr lang="en-US" sz="900" b="1" i="0" u="none" strike="noStrike">
                          <a:solidFill>
                            <a:srgbClr val="000000"/>
                          </a:solidFill>
                          <a:effectLst/>
                          <a:latin typeface="Calibri" panose="020F0502020204030204" pitchFamily="34" charset="0"/>
                        </a:rPr>
                        <a:t>Perioade</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78257890"/>
                  </a:ext>
                </a:extLst>
              </a:tr>
              <a:tr h="165358">
                <a:tc vMerge="1">
                  <a:txBody>
                    <a:bodyPr/>
                    <a:lstStyle/>
                    <a:p>
                      <a:endParaRPr lang="en-US"/>
                    </a:p>
                  </a:txBody>
                  <a:tcPr/>
                </a:tc>
                <a:tc vMerge="1">
                  <a:txBody>
                    <a:bodyPr/>
                    <a:lstStyle/>
                    <a:p>
                      <a:endParaRPr lang="en-US"/>
                    </a:p>
                  </a:txBody>
                  <a:tcPr/>
                </a:tc>
                <a:tc>
                  <a:txBody>
                    <a:bodyPr/>
                    <a:lstStyle/>
                    <a:p>
                      <a:pPr algn="ctr" fontAlgn="ctr"/>
                      <a:r>
                        <a:rPr lang="en-US" sz="900" b="1" i="0" u="none" strike="noStrike">
                          <a:solidFill>
                            <a:srgbClr val="000000"/>
                          </a:solidFill>
                          <a:effectLst/>
                          <a:latin typeface="Calibri" panose="020F0502020204030204" pitchFamily="34" charset="0"/>
                        </a:rPr>
                        <a:t>2019</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900" b="1" i="0" u="none" strike="noStrike">
                          <a:solidFill>
                            <a:srgbClr val="000000"/>
                          </a:solidFill>
                          <a:effectLst/>
                          <a:latin typeface="Calibri" panose="020F0502020204030204" pitchFamily="34" charset="0"/>
                        </a:rPr>
                        <a:t>2020</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900" b="1" i="0" u="none" strike="noStrike">
                          <a:solidFill>
                            <a:srgbClr val="000000"/>
                          </a:solidFill>
                          <a:effectLst/>
                          <a:latin typeface="Calibri" panose="020F0502020204030204" pitchFamily="34" charset="0"/>
                        </a:rPr>
                        <a:t>2021</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900" b="1" i="0" u="none" strike="noStrike">
                          <a:solidFill>
                            <a:srgbClr val="000000"/>
                          </a:solidFill>
                          <a:effectLst/>
                          <a:latin typeface="Calibri" panose="020F0502020204030204" pitchFamily="34" charset="0"/>
                        </a:rPr>
                        <a:t>2022</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900" b="1" i="0" u="none" strike="noStrike">
                          <a:solidFill>
                            <a:srgbClr val="000000"/>
                          </a:solidFill>
                          <a:effectLst/>
                          <a:latin typeface="Calibri" panose="020F0502020204030204" pitchFamily="34" charset="0"/>
                        </a:rPr>
                        <a:t>2023</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94560746"/>
                  </a:ext>
                </a:extLst>
              </a:tr>
              <a:tr h="165358">
                <a:tc vMerge="1">
                  <a:txBody>
                    <a:bodyPr/>
                    <a:lstStyle/>
                    <a:p>
                      <a:endParaRPr lang="en-US"/>
                    </a:p>
                  </a:txBody>
                  <a:tcPr/>
                </a:tc>
                <a:tc vMerge="1">
                  <a:txBody>
                    <a:bodyPr/>
                    <a:lstStyle/>
                    <a:p>
                      <a:endParaRPr lang="en-US"/>
                    </a:p>
                  </a:txBody>
                  <a:tcPr/>
                </a:tc>
                <a:tc gridSpan="5">
                  <a:txBody>
                    <a:bodyPr/>
                    <a:lstStyle/>
                    <a:p>
                      <a:pPr algn="ctr" fontAlgn="ctr"/>
                      <a:r>
                        <a:rPr lang="en-US" sz="900" b="1" i="0" u="none" strike="noStrike">
                          <a:solidFill>
                            <a:srgbClr val="000000"/>
                          </a:solidFill>
                          <a:effectLst/>
                          <a:latin typeface="Calibri" panose="020F0502020204030204" pitchFamily="34" charset="0"/>
                        </a:rPr>
                        <a:t> </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05730120"/>
                  </a:ext>
                </a:extLst>
              </a:tr>
              <a:tr h="165358">
                <a:tc>
                  <a:txBody>
                    <a:bodyPr/>
                    <a:lstStyle/>
                    <a:p>
                      <a:pPr algn="ctr" fontAlgn="ctr"/>
                      <a:r>
                        <a:rPr lang="en-US" sz="900" b="1" i="0" u="none" strike="noStrike">
                          <a:solidFill>
                            <a:srgbClr val="000000"/>
                          </a:solidFill>
                          <a:effectLst/>
                          <a:latin typeface="Calibri" panose="020F0502020204030204" pitchFamily="34" charset="0"/>
                        </a:rPr>
                        <a:t>Total</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900" b="1" i="0" u="none" strike="noStrike">
                          <a:solidFill>
                            <a:srgbClr val="000000"/>
                          </a:solidFill>
                          <a:effectLst/>
                          <a:latin typeface="Calibri" panose="020F0502020204030204" pitchFamily="34" charset="0"/>
                        </a:rPr>
                        <a:t>TOTAL</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934</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850</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1" i="0" u="none" strike="noStrike">
                          <a:solidFill>
                            <a:srgbClr val="000000"/>
                          </a:solidFill>
                          <a:effectLst/>
                          <a:latin typeface="Calibri" panose="020F0502020204030204" pitchFamily="34" charset="0"/>
                        </a:rPr>
                        <a:t>1359</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1" i="0" u="none" strike="noStrike">
                          <a:solidFill>
                            <a:srgbClr val="000000"/>
                          </a:solidFill>
                          <a:effectLst/>
                          <a:latin typeface="Calibri" panose="020F0502020204030204" pitchFamily="34" charset="0"/>
                        </a:rPr>
                        <a:t>1478</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1498</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55717507"/>
                  </a:ext>
                </a:extLst>
              </a:tr>
              <a:tr h="330714">
                <a:tc>
                  <a:txBody>
                    <a:bodyPr/>
                    <a:lstStyle/>
                    <a:p>
                      <a:pPr algn="ctr" fontAlgn="ctr"/>
                      <a:r>
                        <a:rPr lang="en-US" sz="900" b="1" i="0" u="none" strike="noStrike">
                          <a:solidFill>
                            <a:srgbClr val="000000"/>
                          </a:solidFill>
                          <a:effectLst/>
                          <a:latin typeface="Calibri" panose="020F0502020204030204" pitchFamily="34" charset="0"/>
                        </a:rPr>
                        <a:t>-</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1" i="0" u="none" strike="noStrike">
                          <a:solidFill>
                            <a:srgbClr val="000000"/>
                          </a:solidFill>
                          <a:effectLst/>
                          <a:latin typeface="Calibri" panose="020F0502020204030204" pitchFamily="34" charset="0"/>
                        </a:rPr>
                        <a:t>60534 ORAS TECHIRGHIOL</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12</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15</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1" i="0" u="none" strike="noStrike">
                          <a:solidFill>
                            <a:srgbClr val="000000"/>
                          </a:solidFill>
                          <a:effectLst/>
                          <a:latin typeface="Calibri" panose="020F0502020204030204" pitchFamily="34" charset="0"/>
                        </a:rPr>
                        <a:t>23</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1" i="0" u="none" strike="noStrike">
                          <a:solidFill>
                            <a:srgbClr val="000000"/>
                          </a:solidFill>
                          <a:effectLst/>
                          <a:latin typeface="Calibri" panose="020F0502020204030204" pitchFamily="34" charset="0"/>
                        </a:rPr>
                        <a:t>24</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27</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227187586"/>
                  </a:ext>
                </a:extLst>
              </a:tr>
              <a:tr h="165358">
                <a:tc>
                  <a:txBody>
                    <a:bodyPr/>
                    <a:lstStyle/>
                    <a:p>
                      <a:pPr algn="ctr" fontAlgn="ctr"/>
                      <a:r>
                        <a:rPr lang="en-US" sz="900" b="1" i="0" u="none" strike="noStrike">
                          <a:solidFill>
                            <a:srgbClr val="000000"/>
                          </a:solidFill>
                          <a:effectLst/>
                          <a:latin typeface="Calibri" panose="020F0502020204030204" pitchFamily="34" charset="0"/>
                        </a:rPr>
                        <a:t>Hoteluri</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900" b="1" i="0" u="none" strike="noStrike">
                          <a:solidFill>
                            <a:srgbClr val="000000"/>
                          </a:solidFill>
                          <a:effectLst/>
                          <a:latin typeface="Calibri" panose="020F0502020204030204" pitchFamily="34" charset="0"/>
                        </a:rPr>
                        <a:t>TOTAL</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341</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335</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330</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339</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345</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52782318"/>
                  </a:ext>
                </a:extLst>
              </a:tr>
              <a:tr h="330714">
                <a:tc>
                  <a:txBody>
                    <a:bodyPr/>
                    <a:lstStyle/>
                    <a:p>
                      <a:pPr algn="ctr" fontAlgn="ctr"/>
                      <a:r>
                        <a:rPr lang="en-US" sz="900" b="1" i="0" u="none" strike="noStrike">
                          <a:solidFill>
                            <a:srgbClr val="000000"/>
                          </a:solidFill>
                          <a:effectLst/>
                          <a:latin typeface="Calibri" panose="020F0502020204030204" pitchFamily="34" charset="0"/>
                        </a:rPr>
                        <a:t>-</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1" i="0" u="none" strike="noStrike">
                          <a:solidFill>
                            <a:srgbClr val="000000"/>
                          </a:solidFill>
                          <a:effectLst/>
                          <a:latin typeface="Calibri" panose="020F0502020204030204" pitchFamily="34" charset="0"/>
                        </a:rPr>
                        <a:t>60534 ORAS TECHIRGHIOL</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3</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3</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3</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3</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3</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76110504"/>
                  </a:ext>
                </a:extLst>
              </a:tr>
              <a:tr h="165358">
                <a:tc>
                  <a:txBody>
                    <a:bodyPr/>
                    <a:lstStyle/>
                    <a:p>
                      <a:pPr algn="ctr" fontAlgn="ctr"/>
                      <a:r>
                        <a:rPr lang="en-US" sz="900" b="1" i="0" u="none" strike="noStrike" dirty="0" err="1">
                          <a:solidFill>
                            <a:srgbClr val="000000"/>
                          </a:solidFill>
                          <a:effectLst/>
                          <a:latin typeface="Calibri" panose="020F0502020204030204" pitchFamily="34" charset="0"/>
                        </a:rPr>
                        <a:t>Hosteluri</a:t>
                      </a:r>
                      <a:endParaRPr lang="en-US" sz="900" b="1" i="0" u="none" strike="noStrike" dirty="0">
                        <a:solidFill>
                          <a:srgbClr val="000000"/>
                        </a:solidFill>
                        <a:effectLst/>
                        <a:latin typeface="Calibri" panose="020F0502020204030204" pitchFamily="34" charset="0"/>
                      </a:endParaRP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900" b="1" i="0" u="none" strike="noStrike">
                          <a:solidFill>
                            <a:srgbClr val="000000"/>
                          </a:solidFill>
                          <a:effectLst/>
                          <a:latin typeface="Calibri" panose="020F0502020204030204" pitchFamily="34" charset="0"/>
                        </a:rPr>
                        <a:t>TOTAL</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59</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52</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dirty="0">
                          <a:solidFill>
                            <a:srgbClr val="000000"/>
                          </a:solidFill>
                          <a:effectLst/>
                          <a:latin typeface="Calibri" panose="020F0502020204030204" pitchFamily="34" charset="0"/>
                        </a:rPr>
                        <a:t>46</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dirty="0">
                          <a:solidFill>
                            <a:srgbClr val="000000"/>
                          </a:solidFill>
                          <a:effectLst/>
                          <a:latin typeface="Calibri" panose="020F0502020204030204" pitchFamily="34" charset="0"/>
                        </a:rPr>
                        <a:t>44</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dirty="0">
                          <a:solidFill>
                            <a:srgbClr val="000000"/>
                          </a:solidFill>
                          <a:effectLst/>
                          <a:latin typeface="Calibri" panose="020F0502020204030204" pitchFamily="34" charset="0"/>
                        </a:rPr>
                        <a:t>50</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63236156"/>
                  </a:ext>
                </a:extLst>
              </a:tr>
              <a:tr h="330714">
                <a:tc>
                  <a:txBody>
                    <a:bodyPr/>
                    <a:lstStyle/>
                    <a:p>
                      <a:pPr algn="ctr" fontAlgn="ctr"/>
                      <a:r>
                        <a:rPr lang="it-IT" sz="900" b="1" i="0" u="none" strike="noStrike" dirty="0">
                          <a:solidFill>
                            <a:srgbClr val="000000"/>
                          </a:solidFill>
                          <a:effectLst/>
                          <a:latin typeface="Calibri" panose="020F0502020204030204" pitchFamily="34" charset="0"/>
                        </a:rPr>
                        <a:t>Apartamente si camere de inchiriat</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900" b="1" i="0" u="none" strike="noStrike">
                          <a:solidFill>
                            <a:srgbClr val="000000"/>
                          </a:solidFill>
                          <a:effectLst/>
                          <a:latin typeface="Calibri" panose="020F0502020204030204" pitchFamily="34" charset="0"/>
                        </a:rPr>
                        <a:t>TOTAL</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506</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614</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652</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55649512"/>
                  </a:ext>
                </a:extLst>
              </a:tr>
              <a:tr h="330714">
                <a:tc>
                  <a:txBody>
                    <a:bodyPr/>
                    <a:lstStyle/>
                    <a:p>
                      <a:pPr algn="ctr" fontAlgn="ctr"/>
                      <a:r>
                        <a:rPr lang="en-US" sz="900" b="1" i="0" u="none" strike="noStrike">
                          <a:solidFill>
                            <a:srgbClr val="000000"/>
                          </a:solidFill>
                          <a:effectLst/>
                          <a:latin typeface="Calibri" panose="020F0502020204030204" pitchFamily="34" charset="0"/>
                        </a:rPr>
                        <a:t>-</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1" i="0" u="none" strike="noStrike">
                          <a:solidFill>
                            <a:srgbClr val="000000"/>
                          </a:solidFill>
                          <a:effectLst/>
                          <a:latin typeface="Calibri" panose="020F0502020204030204" pitchFamily="34" charset="0"/>
                        </a:rPr>
                        <a:t>60534 ORAS TECHIRGHIOL</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12</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13</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13</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571288740"/>
                  </a:ext>
                </a:extLst>
              </a:tr>
              <a:tr h="165358">
                <a:tc>
                  <a:txBody>
                    <a:bodyPr/>
                    <a:lstStyle/>
                    <a:p>
                      <a:pPr algn="ctr" fontAlgn="ctr"/>
                      <a:r>
                        <a:rPr lang="en-US" sz="900" b="1" i="0" u="none" strike="noStrike">
                          <a:solidFill>
                            <a:srgbClr val="000000"/>
                          </a:solidFill>
                          <a:effectLst/>
                          <a:latin typeface="Calibri" panose="020F0502020204030204" pitchFamily="34" charset="0"/>
                        </a:rPr>
                        <a:t>Hoteluri apartament</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900" b="1" i="0" u="none" strike="noStrike">
                          <a:solidFill>
                            <a:srgbClr val="000000"/>
                          </a:solidFill>
                          <a:effectLst/>
                          <a:latin typeface="Calibri" panose="020F0502020204030204" pitchFamily="34" charset="0"/>
                        </a:rPr>
                        <a:t>TOTAL</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5</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3</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7</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5</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4</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63489479"/>
                  </a:ext>
                </a:extLst>
              </a:tr>
              <a:tr h="165358">
                <a:tc>
                  <a:txBody>
                    <a:bodyPr/>
                    <a:lstStyle/>
                    <a:p>
                      <a:pPr algn="ctr" fontAlgn="ctr"/>
                      <a:r>
                        <a:rPr lang="en-US" sz="900" b="1" i="0" u="none" strike="noStrike">
                          <a:solidFill>
                            <a:srgbClr val="000000"/>
                          </a:solidFill>
                          <a:effectLst/>
                          <a:latin typeface="Calibri" panose="020F0502020204030204" pitchFamily="34" charset="0"/>
                        </a:rPr>
                        <a:t>Moteluri</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900" b="1" i="0" u="none" strike="noStrike">
                          <a:solidFill>
                            <a:srgbClr val="000000"/>
                          </a:solidFill>
                          <a:effectLst/>
                          <a:latin typeface="Calibri" panose="020F0502020204030204" pitchFamily="34" charset="0"/>
                        </a:rPr>
                        <a:t>TOTAL</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3</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3</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4</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4</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3</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77877887"/>
                  </a:ext>
                </a:extLst>
              </a:tr>
              <a:tr h="165358">
                <a:tc>
                  <a:txBody>
                    <a:bodyPr/>
                    <a:lstStyle/>
                    <a:p>
                      <a:pPr algn="ctr" fontAlgn="ctr"/>
                      <a:r>
                        <a:rPr lang="en-US" sz="900" b="1" i="0" u="none" strike="noStrike">
                          <a:solidFill>
                            <a:srgbClr val="000000"/>
                          </a:solidFill>
                          <a:effectLst/>
                          <a:latin typeface="Calibri" panose="020F0502020204030204" pitchFamily="34" charset="0"/>
                        </a:rPr>
                        <a:t>Vile turistice</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900" b="1" i="0" u="none" strike="noStrike">
                          <a:solidFill>
                            <a:srgbClr val="000000"/>
                          </a:solidFill>
                          <a:effectLst/>
                          <a:latin typeface="Calibri" panose="020F0502020204030204" pitchFamily="34" charset="0"/>
                        </a:rPr>
                        <a:t>TOTAL</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170</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182</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176</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184</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195</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63467417"/>
                  </a:ext>
                </a:extLst>
              </a:tr>
              <a:tr h="330714">
                <a:tc>
                  <a:txBody>
                    <a:bodyPr/>
                    <a:lstStyle/>
                    <a:p>
                      <a:pPr algn="ctr" fontAlgn="ctr"/>
                      <a:r>
                        <a:rPr lang="en-US" sz="900" b="1" i="0" u="none" strike="noStrike">
                          <a:solidFill>
                            <a:srgbClr val="000000"/>
                          </a:solidFill>
                          <a:effectLst/>
                          <a:latin typeface="Calibri" panose="020F0502020204030204" pitchFamily="34" charset="0"/>
                        </a:rPr>
                        <a:t>-</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1" i="0" u="none" strike="noStrike">
                          <a:solidFill>
                            <a:srgbClr val="000000"/>
                          </a:solidFill>
                          <a:effectLst/>
                          <a:latin typeface="Calibri" panose="020F0502020204030204" pitchFamily="34" charset="0"/>
                        </a:rPr>
                        <a:t>60534 ORAS TECHIRGHIOL</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7</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7</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6</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5</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9</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330593305"/>
                  </a:ext>
                </a:extLst>
              </a:tr>
              <a:tr h="165358">
                <a:tc>
                  <a:txBody>
                    <a:bodyPr/>
                    <a:lstStyle/>
                    <a:p>
                      <a:pPr algn="ctr" fontAlgn="ctr"/>
                      <a:r>
                        <a:rPr lang="en-US" sz="900" b="1" i="0" u="none" strike="noStrike">
                          <a:solidFill>
                            <a:srgbClr val="000000"/>
                          </a:solidFill>
                          <a:effectLst/>
                          <a:latin typeface="Calibri" panose="020F0502020204030204" pitchFamily="34" charset="0"/>
                        </a:rPr>
                        <a:t>Bungalouri</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900" b="1" i="0" u="none" strike="noStrike">
                          <a:solidFill>
                            <a:srgbClr val="000000"/>
                          </a:solidFill>
                          <a:effectLst/>
                          <a:latin typeface="Calibri" panose="020F0502020204030204" pitchFamily="34" charset="0"/>
                        </a:rPr>
                        <a:t>TOTAL</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285</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205</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213</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213</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170</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96529559"/>
                  </a:ext>
                </a:extLst>
              </a:tr>
              <a:tr h="165358">
                <a:tc>
                  <a:txBody>
                    <a:bodyPr/>
                    <a:lstStyle/>
                    <a:p>
                      <a:pPr algn="ctr" fontAlgn="ctr"/>
                      <a:r>
                        <a:rPr lang="en-US" sz="900" b="1" i="0" u="none" strike="noStrike">
                          <a:solidFill>
                            <a:srgbClr val="000000"/>
                          </a:solidFill>
                          <a:effectLst/>
                          <a:latin typeface="Calibri" panose="020F0502020204030204" pitchFamily="34" charset="0"/>
                        </a:rPr>
                        <a:t>Campinguri</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900" b="1" i="0" u="none" strike="noStrike">
                          <a:solidFill>
                            <a:srgbClr val="000000"/>
                          </a:solidFill>
                          <a:effectLst/>
                          <a:latin typeface="Calibri" panose="020F0502020204030204" pitchFamily="34" charset="0"/>
                        </a:rPr>
                        <a:t>TOTAL</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12</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13</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12</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13</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14</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35727693"/>
                  </a:ext>
                </a:extLst>
              </a:tr>
              <a:tr h="165358">
                <a:tc>
                  <a:txBody>
                    <a:bodyPr/>
                    <a:lstStyle/>
                    <a:p>
                      <a:pPr algn="ctr" fontAlgn="ctr"/>
                      <a:r>
                        <a:rPr lang="en-US" sz="900" b="1" i="0" u="none" strike="noStrike">
                          <a:solidFill>
                            <a:srgbClr val="000000"/>
                          </a:solidFill>
                          <a:effectLst/>
                          <a:latin typeface="Calibri" panose="020F0502020204030204" pitchFamily="34" charset="0"/>
                        </a:rPr>
                        <a:t>Popasuri turistice</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900" b="1" i="0" u="none" strike="noStrike">
                          <a:solidFill>
                            <a:srgbClr val="000000"/>
                          </a:solidFill>
                          <a:effectLst/>
                          <a:latin typeface="Calibri" panose="020F0502020204030204" pitchFamily="34" charset="0"/>
                        </a:rPr>
                        <a:t>TOTAL</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2</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1</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41520067"/>
                  </a:ext>
                </a:extLst>
              </a:tr>
              <a:tr h="165358">
                <a:tc>
                  <a:txBody>
                    <a:bodyPr/>
                    <a:lstStyle/>
                    <a:p>
                      <a:pPr algn="ctr" fontAlgn="ctr"/>
                      <a:r>
                        <a:rPr lang="en-US" sz="900" b="1" i="0" u="none" strike="noStrike">
                          <a:solidFill>
                            <a:srgbClr val="000000"/>
                          </a:solidFill>
                          <a:effectLst/>
                          <a:latin typeface="Calibri" panose="020F0502020204030204" pitchFamily="34" charset="0"/>
                        </a:rPr>
                        <a:t>Casute turistice</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900" b="1" i="0" u="none" strike="noStrike">
                          <a:solidFill>
                            <a:srgbClr val="000000"/>
                          </a:solidFill>
                          <a:effectLst/>
                          <a:latin typeface="Calibri" panose="020F0502020204030204" pitchFamily="34" charset="0"/>
                        </a:rPr>
                        <a:t>TOTAL</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10</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9</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10</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11</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9</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4120996"/>
                  </a:ext>
                </a:extLst>
              </a:tr>
              <a:tr h="310044">
                <a:tc>
                  <a:txBody>
                    <a:bodyPr/>
                    <a:lstStyle/>
                    <a:p>
                      <a:pPr algn="ctr" fontAlgn="ctr"/>
                      <a:r>
                        <a:rPr lang="it-IT" sz="900" b="1" i="0" u="none" strike="noStrike">
                          <a:solidFill>
                            <a:srgbClr val="000000"/>
                          </a:solidFill>
                          <a:effectLst/>
                          <a:latin typeface="Calibri" panose="020F0502020204030204" pitchFamily="34" charset="0"/>
                        </a:rPr>
                        <a:t>Tabere de elevi si prescolari</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900" b="1" i="0" u="none" strike="noStrike">
                          <a:solidFill>
                            <a:srgbClr val="000000"/>
                          </a:solidFill>
                          <a:effectLst/>
                          <a:latin typeface="Calibri" panose="020F0502020204030204" pitchFamily="34" charset="0"/>
                        </a:rPr>
                        <a:t>TOTAL</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3</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3</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3</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3</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3</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18982064"/>
                  </a:ext>
                </a:extLst>
              </a:tr>
              <a:tr h="165358">
                <a:tc>
                  <a:txBody>
                    <a:bodyPr/>
                    <a:lstStyle/>
                    <a:p>
                      <a:pPr algn="ctr" fontAlgn="ctr"/>
                      <a:r>
                        <a:rPr lang="en-US" sz="900" b="1" i="0" u="none" strike="noStrike">
                          <a:solidFill>
                            <a:srgbClr val="000000"/>
                          </a:solidFill>
                          <a:effectLst/>
                          <a:latin typeface="Calibri" panose="020F0502020204030204" pitchFamily="34" charset="0"/>
                        </a:rPr>
                        <a:t>Pensiuni turistice</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900" b="1" i="0" u="none" strike="noStrike">
                          <a:solidFill>
                            <a:srgbClr val="000000"/>
                          </a:solidFill>
                          <a:effectLst/>
                          <a:latin typeface="Calibri" panose="020F0502020204030204" pitchFamily="34" charset="0"/>
                        </a:rPr>
                        <a:t>TOTAL</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24</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28</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34</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32</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34</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3225717"/>
                  </a:ext>
                </a:extLst>
              </a:tr>
              <a:tr h="330714">
                <a:tc>
                  <a:txBody>
                    <a:bodyPr/>
                    <a:lstStyle/>
                    <a:p>
                      <a:pPr algn="ctr" fontAlgn="ctr"/>
                      <a:r>
                        <a:rPr lang="en-US" sz="900" b="1" i="0" u="none" strike="noStrike">
                          <a:solidFill>
                            <a:srgbClr val="000000"/>
                          </a:solidFill>
                          <a:effectLst/>
                          <a:latin typeface="Calibri" panose="020F0502020204030204" pitchFamily="34" charset="0"/>
                        </a:rPr>
                        <a:t>-</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1" i="0" u="none" strike="noStrike">
                          <a:solidFill>
                            <a:srgbClr val="000000"/>
                          </a:solidFill>
                          <a:effectLst/>
                          <a:latin typeface="Calibri" panose="020F0502020204030204" pitchFamily="34" charset="0"/>
                        </a:rPr>
                        <a:t>60534 ORAS TECHIRGHIOL</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2</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5</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2</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3</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2</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833250085"/>
                  </a:ext>
                </a:extLst>
              </a:tr>
              <a:tr h="165358">
                <a:tc>
                  <a:txBody>
                    <a:bodyPr/>
                    <a:lstStyle/>
                    <a:p>
                      <a:pPr algn="ctr" fontAlgn="ctr"/>
                      <a:r>
                        <a:rPr lang="en-US" sz="900" b="1" i="0" u="none" strike="noStrike">
                          <a:solidFill>
                            <a:srgbClr val="000000"/>
                          </a:solidFill>
                          <a:effectLst/>
                          <a:latin typeface="Calibri" panose="020F0502020204030204" pitchFamily="34" charset="0"/>
                        </a:rPr>
                        <a:t>Pensiuni agroturistice</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900" b="1" i="0" u="none" strike="noStrike">
                          <a:solidFill>
                            <a:srgbClr val="000000"/>
                          </a:solidFill>
                          <a:effectLst/>
                          <a:latin typeface="Calibri" panose="020F0502020204030204" pitchFamily="34" charset="0"/>
                        </a:rPr>
                        <a:t>TOTAL</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20</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16</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17</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15</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900" b="0" i="0" u="none" strike="noStrike">
                          <a:solidFill>
                            <a:srgbClr val="000000"/>
                          </a:solidFill>
                          <a:effectLst/>
                          <a:latin typeface="Calibri" panose="020F0502020204030204" pitchFamily="34" charset="0"/>
                        </a:rPr>
                        <a:t>18</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92242342"/>
                  </a:ext>
                </a:extLst>
              </a:tr>
              <a:tr h="330714">
                <a:tc>
                  <a:txBody>
                    <a:bodyPr/>
                    <a:lstStyle/>
                    <a:p>
                      <a:pPr algn="ctr" fontAlgn="ctr"/>
                      <a:r>
                        <a:rPr lang="en-US" sz="900" b="1" i="0" u="none" strike="noStrike">
                          <a:solidFill>
                            <a:srgbClr val="000000"/>
                          </a:solidFill>
                          <a:effectLst/>
                          <a:latin typeface="Calibri" panose="020F0502020204030204" pitchFamily="34" charset="0"/>
                        </a:rPr>
                        <a:t>Spatii de cazare de pe navele fluviale si maritime</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1" i="0" u="none" strike="noStrike">
                          <a:solidFill>
                            <a:srgbClr val="000000"/>
                          </a:solidFill>
                          <a:effectLst/>
                          <a:latin typeface="Calibri" panose="020F0502020204030204" pitchFamily="34" charset="0"/>
                        </a:rPr>
                        <a:t>TOTAL</a:t>
                      </a:r>
                    </a:p>
                  </a:txBody>
                  <a:tcPr marL="6108" marR="6108" marT="61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1</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a:solidFill>
                            <a:srgbClr val="000000"/>
                          </a:solidFill>
                          <a:effectLst/>
                          <a:latin typeface="Calibri" panose="020F0502020204030204" pitchFamily="34" charset="0"/>
                        </a:rPr>
                        <a:t>1</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900" b="0" i="0" u="none" strike="noStrike" dirty="0">
                          <a:solidFill>
                            <a:srgbClr val="000000"/>
                          </a:solidFill>
                          <a:effectLst/>
                          <a:latin typeface="Calibri" panose="020F0502020204030204" pitchFamily="34" charset="0"/>
                        </a:rPr>
                        <a:t>1</a:t>
                      </a:r>
                    </a:p>
                  </a:txBody>
                  <a:tcPr marL="6108" marR="6108" marT="61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093745592"/>
                  </a:ext>
                </a:extLst>
              </a:tr>
            </a:tbl>
          </a:graphicData>
        </a:graphic>
      </p:graphicFrame>
    </p:spTree>
    <p:extLst>
      <p:ext uri="{BB962C8B-B14F-4D97-AF65-F5344CB8AC3E}">
        <p14:creationId xmlns:p14="http://schemas.microsoft.com/office/powerpoint/2010/main" val="19348905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74638"/>
            <a:ext cx="8763000" cy="1143000"/>
          </a:xfrm>
        </p:spPr>
        <p:txBody>
          <a:bodyPr>
            <a:normAutofit/>
          </a:bodyPr>
          <a:lstStyle/>
          <a:p>
            <a:r>
              <a:rPr lang="en-US" sz="3000" dirty="0" err="1">
                <a:solidFill>
                  <a:srgbClr val="FF0000"/>
                </a:solidFill>
              </a:rPr>
              <a:t>Economia</a:t>
            </a:r>
            <a:r>
              <a:rPr lang="en-US" sz="3000" dirty="0">
                <a:solidFill>
                  <a:srgbClr val="FF0000"/>
                </a:solidFill>
              </a:rPr>
              <a:t> - </a:t>
            </a:r>
            <a:r>
              <a:rPr lang="en-US" sz="3000" dirty="0" err="1">
                <a:solidFill>
                  <a:srgbClr val="FF0000"/>
                </a:solidFill>
              </a:rPr>
              <a:t>turism</a:t>
            </a:r>
            <a:endParaRPr lang="en-US" sz="3000" dirty="0">
              <a:solidFill>
                <a:srgbClr val="FF0000"/>
              </a:solidFill>
            </a:endParaRPr>
          </a:p>
        </p:txBody>
      </p:sp>
      <p:pic>
        <p:nvPicPr>
          <p:cNvPr id="5" name="Picture 4">
            <a:extLst>
              <a:ext uri="{FF2B5EF4-FFF2-40B4-BE49-F238E27FC236}">
                <a16:creationId xmlns:a16="http://schemas.microsoft.com/office/drawing/2014/main" id="{EAEC32B3-5655-E0DD-11A4-CC0FD78C9CC3}"/>
              </a:ext>
            </a:extLst>
          </p:cNvPr>
          <p:cNvPicPr>
            <a:picLocks noChangeAspect="1"/>
          </p:cNvPicPr>
          <p:nvPr/>
        </p:nvPicPr>
        <p:blipFill>
          <a:blip r:embed="rId2"/>
          <a:stretch>
            <a:fillRect/>
          </a:stretch>
        </p:blipFill>
        <p:spPr>
          <a:xfrm>
            <a:off x="1639779" y="1177414"/>
            <a:ext cx="6918960" cy="1485900"/>
          </a:xfrm>
          <a:prstGeom prst="rect">
            <a:avLst/>
          </a:prstGeom>
        </p:spPr>
      </p:pic>
      <p:pic>
        <p:nvPicPr>
          <p:cNvPr id="8" name="Picture 7">
            <a:extLst>
              <a:ext uri="{FF2B5EF4-FFF2-40B4-BE49-F238E27FC236}">
                <a16:creationId xmlns:a16="http://schemas.microsoft.com/office/drawing/2014/main" id="{B23223C0-C8AB-0831-ED65-F63E7AB6BE8F}"/>
              </a:ext>
            </a:extLst>
          </p:cNvPr>
          <p:cNvPicPr>
            <a:picLocks noChangeAspect="1"/>
          </p:cNvPicPr>
          <p:nvPr/>
        </p:nvPicPr>
        <p:blipFill>
          <a:blip r:embed="rId3"/>
          <a:stretch>
            <a:fillRect/>
          </a:stretch>
        </p:blipFill>
        <p:spPr>
          <a:xfrm>
            <a:off x="1728267" y="4444178"/>
            <a:ext cx="6918960" cy="1668780"/>
          </a:xfrm>
          <a:prstGeom prst="rect">
            <a:avLst/>
          </a:prstGeom>
        </p:spPr>
      </p:pic>
      <p:pic>
        <p:nvPicPr>
          <p:cNvPr id="10" name="Picture 9">
            <a:extLst>
              <a:ext uri="{FF2B5EF4-FFF2-40B4-BE49-F238E27FC236}">
                <a16:creationId xmlns:a16="http://schemas.microsoft.com/office/drawing/2014/main" id="{3078F50E-2F9D-A196-5858-67B37333FFD1}"/>
              </a:ext>
            </a:extLst>
          </p:cNvPr>
          <p:cNvPicPr>
            <a:picLocks noChangeAspect="1"/>
          </p:cNvPicPr>
          <p:nvPr/>
        </p:nvPicPr>
        <p:blipFill>
          <a:blip r:embed="rId4"/>
          <a:stretch>
            <a:fillRect/>
          </a:stretch>
        </p:blipFill>
        <p:spPr>
          <a:xfrm>
            <a:off x="838200" y="2729682"/>
            <a:ext cx="6987540" cy="1676400"/>
          </a:xfrm>
          <a:prstGeom prst="rect">
            <a:avLst/>
          </a:prstGeom>
        </p:spPr>
      </p:pic>
    </p:spTree>
    <p:extLst>
      <p:ext uri="{BB962C8B-B14F-4D97-AF65-F5344CB8AC3E}">
        <p14:creationId xmlns:p14="http://schemas.microsoft.com/office/powerpoint/2010/main" val="3539445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458200" cy="5029200"/>
          </a:xfrm>
        </p:spPr>
        <p:txBody>
          <a:bodyPr>
            <a:normAutofit/>
          </a:bodyPr>
          <a:lstStyle/>
          <a:p>
            <a:r>
              <a:rPr lang="ro-RO" sz="1800" dirty="0">
                <a:effectLst/>
                <a:latin typeface="+mj-lt"/>
                <a:ea typeface="Times New Roman" panose="02020603050405020304" pitchFamily="18" charset="0"/>
              </a:rPr>
              <a:t>Orașul este situat pe malul nord-vestic al lacului Techirghiol și este străbătut de partea finală a văii</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Techirghiol</a:t>
            </a:r>
            <a:r>
              <a:rPr lang="en-US" sz="1800" dirty="0">
                <a:latin typeface="+mj-lt"/>
              </a:rPr>
              <a:t>. </a:t>
            </a:r>
            <a:r>
              <a:rPr lang="ro-RO" sz="1800" dirty="0">
                <a:effectLst/>
                <a:latin typeface="+mj-lt"/>
                <a:ea typeface="Times New Roman" panose="02020603050405020304" pitchFamily="18" charset="0"/>
              </a:rPr>
              <a:t>Lacul Techirghiol are o suprafață de 1.260 ha, este un lac cu apă sărată și nămol sapropelic cu proprietăți terapeutice</a:t>
            </a:r>
            <a:endParaRPr lang="en-US" sz="1800" dirty="0">
              <a:effectLst/>
              <a:latin typeface="+mj-lt"/>
              <a:ea typeface="Times New Roman" panose="02020603050405020304" pitchFamily="18" charset="0"/>
            </a:endParaRPr>
          </a:p>
          <a:p>
            <a:r>
              <a:rPr lang="ro-RO" sz="1800" dirty="0">
                <a:effectLst/>
                <a:latin typeface="+mj-lt"/>
                <a:ea typeface="Times New Roman" panose="02020603050405020304" pitchFamily="18" charset="0"/>
              </a:rPr>
              <a:t>Orașul Techirghiol se învecinează la nord cu comuna Agigea, la vest cu Topraisar, la sud cu Tuzla și la est cu orașul Eforie</a:t>
            </a:r>
            <a:endParaRPr lang="en-US" sz="1800" dirty="0">
              <a:latin typeface="+mj-lt"/>
              <a:ea typeface="Times New Roman" panose="02020603050405020304" pitchFamily="18" charset="0"/>
            </a:endParaRPr>
          </a:p>
          <a:p>
            <a:r>
              <a:rPr lang="ro-RO" sz="1800" dirty="0">
                <a:effectLst/>
                <a:latin typeface="+mj-lt"/>
                <a:ea typeface="Times New Roman" panose="02020603050405020304" pitchFamily="18" charset="0"/>
              </a:rPr>
              <a:t>Accesul în oraș se poate face dinspre localitatea Agigea pe DN 38, Constanța – Negru –Vodă, sau dinspre stațiunea Eforie Nord care se găsește la 2,5 km, pe DN 39 2A. Legătura cu sudul județului se poate face şi pe DJ 393, spre localitatea Moșneni. Cea mai apropiată stație de cale ferată este în localitatea Eforie-Nord</a:t>
            </a:r>
            <a:endParaRPr lang="en-US" sz="1800" dirty="0">
              <a:effectLst/>
              <a:latin typeface="+mj-lt"/>
              <a:ea typeface="Times New Roman" panose="02020603050405020304" pitchFamily="18" charset="0"/>
            </a:endParaRPr>
          </a:p>
          <a:p>
            <a:r>
              <a:rPr lang="ro-RO" sz="1800" dirty="0">
                <a:effectLst/>
                <a:latin typeface="+mj-lt"/>
                <a:ea typeface="Times New Roman" panose="02020603050405020304" pitchFamily="18" charset="0"/>
              </a:rPr>
              <a:t>Techirghiol este singura stațiune de pe litoralul românesc profilată exclusiv pe tratamentul balnear, cu indicații în tratarea afecțiunilor reumatice și ginecologice</a:t>
            </a:r>
            <a:endParaRPr lang="en-US" sz="1800" dirty="0">
              <a:latin typeface="+mj-lt"/>
              <a:ea typeface="Times New Roman" panose="02020603050405020304" pitchFamily="18" charset="0"/>
            </a:endParaRPr>
          </a:p>
          <a:p>
            <a:r>
              <a:rPr lang="ro-RO" sz="1800" dirty="0">
                <a:effectLst/>
                <a:latin typeface="+mj-lt"/>
                <a:ea typeface="Calibri" panose="020F0502020204030204" pitchFamily="34" charset="0"/>
              </a:rPr>
              <a:t>Ca urmare a resurselor naturale din zonă, Techirghiol a devenit, în februarie 2010, primul oraș din România acceptat ca membru al Asociației Orașelor Istorice Termale Europene (E.H.T.T.A.),</a:t>
            </a:r>
            <a:endParaRPr lang="en-US" sz="1800" dirty="0">
              <a:latin typeface="+mj-lt"/>
            </a:endParaRPr>
          </a:p>
        </p:txBody>
      </p:sp>
      <p:sp>
        <p:nvSpPr>
          <p:cNvPr id="3" name="Title 2"/>
          <p:cNvSpPr>
            <a:spLocks noGrp="1"/>
          </p:cNvSpPr>
          <p:nvPr>
            <p:ph type="title"/>
          </p:nvPr>
        </p:nvSpPr>
        <p:spPr/>
        <p:txBody>
          <a:bodyPr>
            <a:normAutofit/>
          </a:bodyPr>
          <a:lstStyle/>
          <a:p>
            <a:r>
              <a:rPr lang="en-US" sz="3600" dirty="0" err="1">
                <a:solidFill>
                  <a:srgbClr val="FF0000"/>
                </a:solidFill>
              </a:rPr>
              <a:t>Techirghiol</a:t>
            </a:r>
            <a:r>
              <a:rPr lang="en-US" sz="3600" dirty="0">
                <a:solidFill>
                  <a:srgbClr val="FF0000"/>
                </a:solidFill>
              </a:rPr>
              <a:t> - </a:t>
            </a:r>
            <a:r>
              <a:rPr lang="en-US" sz="3600" dirty="0" err="1">
                <a:solidFill>
                  <a:srgbClr val="FF0000"/>
                </a:solidFill>
              </a:rPr>
              <a:t>asezare</a:t>
            </a:r>
            <a:endParaRPr lang="en-US" sz="3600" dirty="0">
              <a:solidFill>
                <a:srgbClr val="FF0000"/>
              </a:solidFill>
            </a:endParaRPr>
          </a:p>
        </p:txBody>
      </p:sp>
    </p:spTree>
    <p:extLst>
      <p:ext uri="{BB962C8B-B14F-4D97-AF65-F5344CB8AC3E}">
        <p14:creationId xmlns:p14="http://schemas.microsoft.com/office/powerpoint/2010/main" val="54369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864291"/>
          </a:xfrm>
        </p:spPr>
        <p:txBody>
          <a:bodyPr>
            <a:normAutofit/>
          </a:bodyPr>
          <a:lstStyle/>
          <a:p>
            <a:r>
              <a:rPr lang="en-US" sz="1800" b="1" dirty="0" err="1"/>
              <a:t>Primarul</a:t>
            </a:r>
            <a:endParaRPr lang="en-US" sz="1800" b="1" dirty="0"/>
          </a:p>
          <a:p>
            <a:pPr>
              <a:buNone/>
            </a:pPr>
            <a:r>
              <a:rPr lang="en-US" sz="1800" dirty="0"/>
              <a:t>	</a:t>
            </a:r>
            <a:r>
              <a:rPr lang="en-US" sz="1800" dirty="0" err="1"/>
              <a:t>Primarul</a:t>
            </a:r>
            <a:r>
              <a:rPr lang="en-US" sz="1800" dirty="0"/>
              <a:t> </a:t>
            </a:r>
            <a:r>
              <a:rPr lang="en-US" sz="1800" dirty="0" err="1"/>
              <a:t>orasului</a:t>
            </a:r>
            <a:r>
              <a:rPr lang="en-US" sz="1800" dirty="0"/>
              <a:t> </a:t>
            </a:r>
            <a:r>
              <a:rPr lang="en-US" sz="1800" dirty="0" err="1"/>
              <a:t>Techirghiol</a:t>
            </a:r>
            <a:r>
              <a:rPr lang="en-US" sz="1800" dirty="0"/>
              <a:t> </a:t>
            </a:r>
            <a:r>
              <a:rPr lang="en-US" sz="1800" dirty="0" err="1"/>
              <a:t>este</a:t>
            </a:r>
            <a:r>
              <a:rPr lang="en-US" sz="1800" dirty="0"/>
              <a:t> dl. Iulian Constantin </a:t>
            </a:r>
            <a:r>
              <a:rPr lang="en-US" sz="1800" dirty="0" err="1"/>
              <a:t>Suceanu</a:t>
            </a:r>
            <a:r>
              <a:rPr lang="en-US" sz="1800" dirty="0"/>
              <a:t>. A </a:t>
            </a:r>
            <a:r>
              <a:rPr lang="en-US" sz="1800" dirty="0" err="1"/>
              <a:t>fost</a:t>
            </a:r>
            <a:r>
              <a:rPr lang="en-US" sz="1800" dirty="0"/>
              <a:t> ales </a:t>
            </a:r>
            <a:r>
              <a:rPr lang="en-US" sz="1800" dirty="0" err="1"/>
              <a:t>pentru</a:t>
            </a:r>
            <a:r>
              <a:rPr lang="en-US" sz="1800" dirty="0"/>
              <a:t> prima data in 2016, in </a:t>
            </a:r>
            <a:r>
              <a:rPr lang="en-US" sz="1800" dirty="0" err="1"/>
              <a:t>prezent</a:t>
            </a:r>
            <a:r>
              <a:rPr lang="en-US" sz="1800" dirty="0"/>
              <a:t> </a:t>
            </a:r>
            <a:r>
              <a:rPr lang="en-US" sz="1800" dirty="0" err="1"/>
              <a:t>fiind</a:t>
            </a:r>
            <a:r>
              <a:rPr lang="en-US" sz="1800" dirty="0"/>
              <a:t> la al 3-lea </a:t>
            </a:r>
            <a:r>
              <a:rPr lang="en-US" sz="1800" dirty="0" err="1"/>
              <a:t>mandat</a:t>
            </a:r>
            <a:r>
              <a:rPr lang="en-US" sz="1800" dirty="0"/>
              <a:t>. Este de </a:t>
            </a:r>
            <a:r>
              <a:rPr lang="en-US" sz="1800" dirty="0" err="1"/>
              <a:t>profesie</a:t>
            </a:r>
            <a:r>
              <a:rPr lang="en-US" sz="1800" dirty="0"/>
              <a:t> professor de sport, </a:t>
            </a:r>
            <a:r>
              <a:rPr lang="en-US" sz="1800" dirty="0" err="1"/>
              <a:t>dovedind</a:t>
            </a:r>
            <a:r>
              <a:rPr lang="en-US" sz="1800" dirty="0"/>
              <a:t> un bun spirit </a:t>
            </a:r>
            <a:r>
              <a:rPr lang="en-US" sz="1800" dirty="0" err="1"/>
              <a:t>organizatoric</a:t>
            </a:r>
            <a:r>
              <a:rPr lang="en-US" sz="1800" dirty="0"/>
              <a:t>.</a:t>
            </a:r>
          </a:p>
          <a:p>
            <a:r>
              <a:rPr lang="en-US" sz="1800" b="1" dirty="0" err="1"/>
              <a:t>Consiliul</a:t>
            </a:r>
            <a:r>
              <a:rPr lang="en-US" sz="1800" b="1" dirty="0"/>
              <a:t> local</a:t>
            </a:r>
          </a:p>
          <a:p>
            <a:pPr>
              <a:buNone/>
            </a:pPr>
            <a:r>
              <a:rPr lang="en-US" sz="1800" dirty="0"/>
              <a:t>	</a:t>
            </a:r>
            <a:r>
              <a:rPr lang="en-US" sz="1800" dirty="0" err="1"/>
              <a:t>Consiliul</a:t>
            </a:r>
            <a:r>
              <a:rPr lang="en-US" sz="1800" dirty="0"/>
              <a:t> local </a:t>
            </a:r>
            <a:r>
              <a:rPr lang="en-US" sz="1800" dirty="0" err="1"/>
              <a:t>este</a:t>
            </a:r>
            <a:r>
              <a:rPr lang="en-US" sz="1800" dirty="0"/>
              <a:t> format din 15 </a:t>
            </a:r>
            <a:r>
              <a:rPr lang="en-US" sz="1800" dirty="0" err="1"/>
              <a:t>membrii</a:t>
            </a:r>
            <a:r>
              <a:rPr lang="en-US" sz="1800" dirty="0"/>
              <a:t> din care: 9 </a:t>
            </a:r>
            <a:r>
              <a:rPr lang="en-US" sz="1800" dirty="0" err="1"/>
              <a:t>membri</a:t>
            </a:r>
            <a:r>
              <a:rPr lang="en-US" sz="1800" dirty="0"/>
              <a:t> PNL, 4 </a:t>
            </a:r>
            <a:r>
              <a:rPr lang="en-US" sz="1800" dirty="0" err="1"/>
              <a:t>membri</a:t>
            </a:r>
            <a:r>
              <a:rPr lang="en-US" sz="1800" dirty="0"/>
              <a:t> PSD, 1 </a:t>
            </a:r>
            <a:r>
              <a:rPr lang="en-US" sz="1800" dirty="0" err="1"/>
              <a:t>membru</a:t>
            </a:r>
            <a:r>
              <a:rPr lang="en-US" sz="1800" dirty="0"/>
              <a:t> AUR </a:t>
            </a:r>
            <a:r>
              <a:rPr lang="en-US" sz="1800" dirty="0" err="1"/>
              <a:t>si</a:t>
            </a:r>
            <a:r>
              <a:rPr lang="en-US" sz="1800" dirty="0"/>
              <a:t> 1 </a:t>
            </a:r>
            <a:r>
              <a:rPr lang="en-US" sz="1800" dirty="0" err="1"/>
              <a:t>membriu</a:t>
            </a:r>
            <a:r>
              <a:rPr lang="en-US" sz="1800" dirty="0"/>
              <a:t> PUSL; </a:t>
            </a:r>
          </a:p>
          <a:p>
            <a:pPr>
              <a:buNone/>
            </a:pPr>
            <a:endParaRPr lang="en-US" sz="1800" dirty="0"/>
          </a:p>
          <a:p>
            <a:pPr>
              <a:buNone/>
            </a:pPr>
            <a:r>
              <a:rPr lang="en-US" sz="1800" dirty="0"/>
              <a:t>Primaria </a:t>
            </a:r>
            <a:r>
              <a:rPr lang="en-US" sz="1800" dirty="0" err="1"/>
              <a:t>Techirghiol</a:t>
            </a:r>
            <a:r>
              <a:rPr lang="en-US" sz="1800" dirty="0"/>
              <a:t> are in </a:t>
            </a:r>
            <a:r>
              <a:rPr lang="en-US" sz="1800" dirty="0" err="1"/>
              <a:t>prezent</a:t>
            </a:r>
            <a:r>
              <a:rPr lang="en-US" sz="1800" dirty="0"/>
              <a:t> 112 de </a:t>
            </a:r>
            <a:r>
              <a:rPr lang="en-US" sz="1800" dirty="0" err="1"/>
              <a:t>angati</a:t>
            </a:r>
            <a:r>
              <a:rPr lang="en-US" sz="1800" dirty="0"/>
              <a:t>, </a:t>
            </a:r>
            <a:r>
              <a:rPr lang="en-US" sz="1800" dirty="0" err="1"/>
              <a:t>inclusiv</a:t>
            </a:r>
            <a:r>
              <a:rPr lang="en-US" sz="1800" dirty="0"/>
              <a:t> </a:t>
            </a:r>
            <a:r>
              <a:rPr lang="en-US" sz="1800" dirty="0" err="1"/>
              <a:t>asistentii</a:t>
            </a:r>
            <a:r>
              <a:rPr lang="en-US" sz="1800" dirty="0"/>
              <a:t> </a:t>
            </a:r>
            <a:r>
              <a:rPr lang="en-US" sz="1800" dirty="0" err="1"/>
              <a:t>personali</a:t>
            </a:r>
            <a:r>
              <a:rPr lang="en-US" sz="1800" dirty="0"/>
              <a:t> </a:t>
            </a:r>
          </a:p>
        </p:txBody>
      </p:sp>
      <p:sp>
        <p:nvSpPr>
          <p:cNvPr id="3" name="Title 2"/>
          <p:cNvSpPr>
            <a:spLocks noGrp="1"/>
          </p:cNvSpPr>
          <p:nvPr>
            <p:ph type="title"/>
          </p:nvPr>
        </p:nvSpPr>
        <p:spPr>
          <a:xfrm>
            <a:off x="457200" y="274638"/>
            <a:ext cx="8229600" cy="868362"/>
          </a:xfrm>
        </p:spPr>
        <p:txBody>
          <a:bodyPr/>
          <a:lstStyle/>
          <a:p>
            <a:r>
              <a:rPr lang="en-US" dirty="0" err="1">
                <a:solidFill>
                  <a:srgbClr val="FF0000"/>
                </a:solidFill>
              </a:rPr>
              <a:t>Conducerea</a:t>
            </a:r>
            <a:endParaRPr lang="en-US" dirty="0">
              <a:solidFill>
                <a:srgbClr val="FF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60AC60D9-97F9-35E3-AEDD-1F7F15B71DD7}"/>
              </a:ext>
            </a:extLst>
          </p:cNvPr>
          <p:cNvGraphicFramePr>
            <a:graphicFrameLocks noGrp="1"/>
          </p:cNvGraphicFramePr>
          <p:nvPr>
            <p:extLst>
              <p:ext uri="{D42A27DB-BD31-4B8C-83A1-F6EECF244321}">
                <p14:modId xmlns:p14="http://schemas.microsoft.com/office/powerpoint/2010/main" val="3474605391"/>
              </p:ext>
            </p:extLst>
          </p:nvPr>
        </p:nvGraphicFramePr>
        <p:xfrm>
          <a:off x="838200" y="228600"/>
          <a:ext cx="7467600" cy="5928361"/>
        </p:xfrm>
        <a:graphic>
          <a:graphicData uri="http://schemas.openxmlformats.org/drawingml/2006/table">
            <a:tbl>
              <a:tblPr firstRow="1" firstCol="1" bandRow="1">
                <a:tableStyleId>{5C22544A-7EE6-4342-B048-85BDC9FD1C3A}</a:tableStyleId>
              </a:tblPr>
              <a:tblGrid>
                <a:gridCol w="510119">
                  <a:extLst>
                    <a:ext uri="{9D8B030D-6E8A-4147-A177-3AD203B41FA5}">
                      <a16:colId xmlns:a16="http://schemas.microsoft.com/office/drawing/2014/main" val="372271953"/>
                    </a:ext>
                  </a:extLst>
                </a:gridCol>
                <a:gridCol w="861481">
                  <a:extLst>
                    <a:ext uri="{9D8B030D-6E8A-4147-A177-3AD203B41FA5}">
                      <a16:colId xmlns:a16="http://schemas.microsoft.com/office/drawing/2014/main" val="1868993617"/>
                    </a:ext>
                  </a:extLst>
                </a:gridCol>
                <a:gridCol w="3505200">
                  <a:extLst>
                    <a:ext uri="{9D8B030D-6E8A-4147-A177-3AD203B41FA5}">
                      <a16:colId xmlns:a16="http://schemas.microsoft.com/office/drawing/2014/main" val="2988830341"/>
                    </a:ext>
                  </a:extLst>
                </a:gridCol>
                <a:gridCol w="1371600">
                  <a:extLst>
                    <a:ext uri="{9D8B030D-6E8A-4147-A177-3AD203B41FA5}">
                      <a16:colId xmlns:a16="http://schemas.microsoft.com/office/drawing/2014/main" val="1071838201"/>
                    </a:ext>
                  </a:extLst>
                </a:gridCol>
                <a:gridCol w="1219200">
                  <a:extLst>
                    <a:ext uri="{9D8B030D-6E8A-4147-A177-3AD203B41FA5}">
                      <a16:colId xmlns:a16="http://schemas.microsoft.com/office/drawing/2014/main" val="3483662545"/>
                    </a:ext>
                  </a:extLst>
                </a:gridCol>
              </a:tblGrid>
              <a:tr h="535094">
                <a:tc>
                  <a:txBody>
                    <a:bodyPr/>
                    <a:lstStyle/>
                    <a:p>
                      <a:pPr marL="0" marR="0" algn="ctr">
                        <a:spcBef>
                          <a:spcPts val="0"/>
                        </a:spcBef>
                        <a:spcAft>
                          <a:spcPts val="0"/>
                        </a:spcAft>
                      </a:pPr>
                      <a:endParaRPr lang="en-US" sz="1000" dirty="0">
                        <a:effectLst/>
                      </a:endParaRPr>
                    </a:p>
                    <a:p>
                      <a:pPr marL="0" marR="0" algn="ctr">
                        <a:spcBef>
                          <a:spcPts val="0"/>
                        </a:spcBef>
                        <a:spcAft>
                          <a:spcPts val="0"/>
                        </a:spcAft>
                      </a:pPr>
                      <a:r>
                        <a:rPr lang="en-US" sz="1000" dirty="0">
                          <a:effectLst/>
                        </a:rPr>
                        <a:t>Nr.</a:t>
                      </a:r>
                    </a:p>
                    <a:p>
                      <a:pPr marL="0" marR="0" algn="ctr">
                        <a:spcBef>
                          <a:spcPts val="0"/>
                        </a:spcBef>
                        <a:spcAft>
                          <a:spcPts val="0"/>
                        </a:spcAft>
                      </a:pPr>
                      <a:r>
                        <a:rPr lang="en-US" sz="1000" dirty="0" err="1">
                          <a:effectLst/>
                        </a:rPr>
                        <a:t>crt</a:t>
                      </a:r>
                      <a:r>
                        <a:rPr lang="en-US" sz="1000" dirty="0">
                          <a:effectLst/>
                        </a:rPr>
                        <a:t>.</a:t>
                      </a:r>
                      <a:endParaRPr lang="en-US" sz="10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endParaRPr lang="en-US" sz="1200" dirty="0">
                        <a:effectLst/>
                      </a:endParaRPr>
                    </a:p>
                    <a:p>
                      <a:pPr marL="0" marR="0" algn="ctr">
                        <a:spcBef>
                          <a:spcPts val="0"/>
                        </a:spcBef>
                        <a:spcAft>
                          <a:spcPts val="0"/>
                        </a:spcAft>
                      </a:pPr>
                      <a:r>
                        <a:rPr lang="en-US" sz="1200" dirty="0" err="1">
                          <a:effectLst/>
                        </a:rPr>
                        <a:t>Axa</a:t>
                      </a:r>
                      <a:r>
                        <a:rPr lang="en-US" sz="1200" dirty="0">
                          <a:effectLst/>
                        </a:rPr>
                        <a:t> </a:t>
                      </a:r>
                      <a:r>
                        <a:rPr lang="en-US" sz="1200" dirty="0" err="1">
                          <a:effectLst/>
                        </a:rPr>
                        <a:t>Prioritară</a:t>
                      </a:r>
                      <a:endParaRPr lang="en-US" sz="12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endParaRPr lang="en-US" sz="1200" dirty="0">
                        <a:effectLst/>
                      </a:endParaRPr>
                    </a:p>
                    <a:p>
                      <a:pPr marL="0" marR="0" algn="ctr">
                        <a:spcBef>
                          <a:spcPts val="0"/>
                        </a:spcBef>
                        <a:spcAft>
                          <a:spcPts val="0"/>
                        </a:spcAft>
                      </a:pPr>
                      <a:r>
                        <a:rPr lang="en-US" sz="1200" dirty="0" err="1">
                          <a:effectLst/>
                        </a:rPr>
                        <a:t>Titlul</a:t>
                      </a:r>
                      <a:r>
                        <a:rPr lang="en-US" sz="1200" dirty="0">
                          <a:effectLst/>
                        </a:rPr>
                        <a:t> </a:t>
                      </a:r>
                      <a:r>
                        <a:rPr lang="en-US" sz="1200" dirty="0" err="1">
                          <a:effectLst/>
                        </a:rPr>
                        <a:t>proiectului</a:t>
                      </a:r>
                      <a:r>
                        <a:rPr lang="en-US" sz="1200" dirty="0">
                          <a:effectLst/>
                        </a:rPr>
                        <a:t> 2014 - 2020</a:t>
                      </a:r>
                      <a:endParaRPr lang="en-US" sz="12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endParaRPr lang="en-US" sz="1200" dirty="0">
                        <a:effectLst/>
                      </a:endParaRPr>
                    </a:p>
                    <a:p>
                      <a:pPr marL="0" marR="0" algn="ctr">
                        <a:spcBef>
                          <a:spcPts val="0"/>
                        </a:spcBef>
                        <a:spcAft>
                          <a:spcPts val="0"/>
                        </a:spcAft>
                      </a:pPr>
                      <a:r>
                        <a:rPr lang="en-US" sz="1200" dirty="0" err="1">
                          <a:effectLst/>
                        </a:rPr>
                        <a:t>Stadiul</a:t>
                      </a:r>
                      <a:r>
                        <a:rPr lang="en-US" sz="1200" dirty="0">
                          <a:effectLst/>
                        </a:rPr>
                        <a:t> </a:t>
                      </a:r>
                      <a:r>
                        <a:rPr lang="en-US" sz="1200" dirty="0" err="1">
                          <a:effectLst/>
                        </a:rPr>
                        <a:t>proiectului</a:t>
                      </a:r>
                      <a:endParaRPr lang="en-US" sz="1200" dirty="0">
                        <a:effectLst/>
                      </a:endParaRPr>
                    </a:p>
                    <a:p>
                      <a:pPr marL="0" marR="0" algn="ctr">
                        <a:spcBef>
                          <a:spcPts val="0"/>
                        </a:spcBef>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endParaRPr lang="en-US" sz="1200" dirty="0">
                        <a:effectLst/>
                      </a:endParaRPr>
                    </a:p>
                    <a:p>
                      <a:pPr marL="0" marR="0" algn="ctr">
                        <a:spcBef>
                          <a:spcPts val="0"/>
                        </a:spcBef>
                        <a:spcAft>
                          <a:spcPts val="0"/>
                        </a:spcAft>
                      </a:pPr>
                      <a:r>
                        <a:rPr lang="en-US" sz="1200" dirty="0" err="1">
                          <a:effectLst/>
                        </a:rPr>
                        <a:t>Valoare</a:t>
                      </a:r>
                      <a:r>
                        <a:rPr lang="en-US" sz="1200" dirty="0">
                          <a:effectLst/>
                        </a:rPr>
                        <a:t> </a:t>
                      </a:r>
                      <a:r>
                        <a:rPr lang="en-US" sz="1200" dirty="0" err="1">
                          <a:effectLst/>
                        </a:rPr>
                        <a:t>totala</a:t>
                      </a:r>
                      <a:endParaRPr lang="en-US" sz="1200" dirty="0">
                        <a:effectLst/>
                      </a:endParaRPr>
                    </a:p>
                    <a:p>
                      <a:pPr marL="0" marR="0" algn="ctr">
                        <a:spcBef>
                          <a:spcPts val="0"/>
                        </a:spcBef>
                        <a:spcAft>
                          <a:spcPts val="0"/>
                        </a:spcAft>
                      </a:pPr>
                      <a:r>
                        <a:rPr lang="en-US" sz="1200" dirty="0">
                          <a:effectLst/>
                        </a:rPr>
                        <a:t>(lei)</a:t>
                      </a:r>
                    </a:p>
                    <a:p>
                      <a:pPr marL="0" marR="0" algn="ctr">
                        <a:spcBef>
                          <a:spcPts val="0"/>
                        </a:spcBef>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endParaRPr>
                    </a:p>
                  </a:txBody>
                  <a:tcPr marL="37716" marR="37716" marT="0" marB="0"/>
                </a:tc>
                <a:extLst>
                  <a:ext uri="{0D108BD9-81ED-4DB2-BD59-A6C34878D82A}">
                    <a16:rowId xmlns:a16="http://schemas.microsoft.com/office/drawing/2014/main" val="4134596216"/>
                  </a:ext>
                </a:extLst>
              </a:tr>
              <a:tr h="802640">
                <a:tc>
                  <a:txBody>
                    <a:bodyPr/>
                    <a:lstStyle/>
                    <a:p>
                      <a:pPr marL="0" marR="0" algn="ctr">
                        <a:spcBef>
                          <a:spcPts val="0"/>
                        </a:spcBef>
                        <a:spcAft>
                          <a:spcPts val="0"/>
                        </a:spcAft>
                      </a:pPr>
                      <a:endParaRPr lang="en-US" sz="700" dirty="0">
                        <a:effectLst/>
                      </a:endParaRPr>
                    </a:p>
                    <a:p>
                      <a:pPr marL="0" marR="0" algn="ctr">
                        <a:spcBef>
                          <a:spcPts val="0"/>
                        </a:spcBef>
                        <a:spcAft>
                          <a:spcPts val="0"/>
                        </a:spcAft>
                      </a:pPr>
                      <a:r>
                        <a:rPr lang="en-US" sz="700" dirty="0">
                          <a:effectLst/>
                        </a:rPr>
                        <a:t>1</a:t>
                      </a:r>
                      <a:endParaRPr lang="en-US" sz="5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endParaRPr lang="en-US" sz="1000" dirty="0">
                        <a:effectLst/>
                      </a:endParaRPr>
                    </a:p>
                    <a:p>
                      <a:pPr marL="0" marR="0" algn="ctr">
                        <a:spcBef>
                          <a:spcPts val="0"/>
                        </a:spcBef>
                        <a:spcAft>
                          <a:spcPts val="0"/>
                        </a:spcAft>
                      </a:pPr>
                      <a:r>
                        <a:rPr lang="en-US" sz="1000" dirty="0">
                          <a:effectLst/>
                        </a:rPr>
                        <a:t> </a:t>
                      </a:r>
                      <a:r>
                        <a:rPr lang="en-US" sz="1000" dirty="0" err="1">
                          <a:effectLst/>
                        </a:rPr>
                        <a:t>Axa</a:t>
                      </a:r>
                      <a:r>
                        <a:rPr lang="en-US" sz="1000" dirty="0">
                          <a:effectLst/>
                        </a:rPr>
                        <a:t> 7 – </a:t>
                      </a:r>
                      <a:r>
                        <a:rPr lang="en-US" sz="1000" dirty="0" err="1">
                          <a:effectLst/>
                        </a:rPr>
                        <a:t>prioritatea</a:t>
                      </a:r>
                      <a:r>
                        <a:rPr lang="en-US" sz="1000" dirty="0">
                          <a:effectLst/>
                        </a:rPr>
                        <a:t> 7.1. </a:t>
                      </a:r>
                    </a:p>
                    <a:p>
                      <a:pPr marL="0" marR="0" algn="ctr">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endParaRPr lang="en-US" sz="1000" dirty="0">
                        <a:effectLst/>
                      </a:endParaRPr>
                    </a:p>
                    <a:p>
                      <a:pPr marL="0" marR="0" algn="ctr">
                        <a:spcBef>
                          <a:spcPts val="0"/>
                        </a:spcBef>
                        <a:spcAft>
                          <a:spcPts val="0"/>
                        </a:spcAft>
                      </a:pPr>
                      <a:r>
                        <a:rPr lang="en-US" sz="1000" dirty="0" err="1">
                          <a:effectLst/>
                        </a:rPr>
                        <a:t>Dezvoltarea</a:t>
                      </a:r>
                      <a:r>
                        <a:rPr lang="en-US" sz="1000" dirty="0">
                          <a:effectLst/>
                        </a:rPr>
                        <a:t> </a:t>
                      </a:r>
                      <a:r>
                        <a:rPr lang="en-US" sz="1000" dirty="0" err="1">
                          <a:effectLst/>
                        </a:rPr>
                        <a:t>infrastructurii</a:t>
                      </a:r>
                      <a:r>
                        <a:rPr lang="en-US" sz="1000" dirty="0">
                          <a:effectLst/>
                        </a:rPr>
                        <a:t> </a:t>
                      </a:r>
                      <a:r>
                        <a:rPr lang="en-US" sz="1000" dirty="0" err="1">
                          <a:effectLst/>
                        </a:rPr>
                        <a:t>pentru</a:t>
                      </a:r>
                      <a:r>
                        <a:rPr lang="en-US" sz="1000" dirty="0">
                          <a:effectLst/>
                        </a:rPr>
                        <a:t> </a:t>
                      </a:r>
                      <a:r>
                        <a:rPr lang="en-US" sz="1000" dirty="0" err="1">
                          <a:effectLst/>
                        </a:rPr>
                        <a:t>turismul</a:t>
                      </a:r>
                      <a:r>
                        <a:rPr lang="en-US" sz="1000" dirty="0">
                          <a:effectLst/>
                        </a:rPr>
                        <a:t> </a:t>
                      </a:r>
                      <a:r>
                        <a:rPr lang="en-US" sz="1000" dirty="0" err="1">
                          <a:effectLst/>
                        </a:rPr>
                        <a:t>balnear</a:t>
                      </a:r>
                      <a:r>
                        <a:rPr lang="en-US" sz="1000" dirty="0">
                          <a:effectLst/>
                        </a:rPr>
                        <a:t>  </a:t>
                      </a:r>
                      <a:r>
                        <a:rPr lang="en-US" sz="1000" dirty="0" err="1">
                          <a:effectLst/>
                        </a:rPr>
                        <a:t>și</a:t>
                      </a:r>
                      <a:r>
                        <a:rPr lang="en-US" sz="1000" dirty="0">
                          <a:effectLst/>
                        </a:rPr>
                        <a:t> a </a:t>
                      </a:r>
                      <a:r>
                        <a:rPr lang="en-US" sz="1000" dirty="0" err="1">
                          <a:effectLst/>
                        </a:rPr>
                        <a:t>activităţilor</a:t>
                      </a:r>
                      <a:r>
                        <a:rPr lang="en-US" sz="1000" dirty="0">
                          <a:effectLst/>
                        </a:rPr>
                        <a:t> recreative </a:t>
                      </a:r>
                      <a:r>
                        <a:rPr lang="en-US" sz="1000" dirty="0" err="1">
                          <a:effectLst/>
                        </a:rPr>
                        <a:t>în</a:t>
                      </a:r>
                      <a:r>
                        <a:rPr lang="en-US" sz="1000" dirty="0">
                          <a:effectLst/>
                        </a:rPr>
                        <a:t> </a:t>
                      </a:r>
                      <a:r>
                        <a:rPr lang="en-US" sz="1000" dirty="0" err="1">
                          <a:effectLst/>
                        </a:rPr>
                        <a:t>Staţiunea</a:t>
                      </a:r>
                      <a:r>
                        <a:rPr lang="en-US" sz="1000" dirty="0">
                          <a:effectLst/>
                        </a:rPr>
                        <a:t> </a:t>
                      </a:r>
                      <a:r>
                        <a:rPr lang="en-US" sz="1000" dirty="0" err="1">
                          <a:effectLst/>
                        </a:rPr>
                        <a:t>Techirghiol</a:t>
                      </a:r>
                      <a:r>
                        <a:rPr lang="en-US" sz="1000" dirty="0">
                          <a:effectLst/>
                        </a:rPr>
                        <a:t>, </a:t>
                      </a:r>
                      <a:r>
                        <a:rPr lang="en-US" sz="1000" dirty="0" err="1">
                          <a:effectLst/>
                        </a:rPr>
                        <a:t>Judeţul</a:t>
                      </a:r>
                      <a:r>
                        <a:rPr lang="en-US" sz="1000" dirty="0">
                          <a:effectLst/>
                        </a:rPr>
                        <a:t> </a:t>
                      </a:r>
                      <a:r>
                        <a:rPr lang="en-US" sz="1000" dirty="0" err="1">
                          <a:effectLst/>
                        </a:rPr>
                        <a:t>Constanţa</a:t>
                      </a:r>
                      <a:r>
                        <a:rPr lang="en-US" sz="1000" dirty="0">
                          <a:effectLst/>
                        </a:rPr>
                        <a:t> – cod SMIS 118447</a:t>
                      </a:r>
                    </a:p>
                    <a:p>
                      <a:pPr marL="0" marR="0" algn="ctr">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endParaRPr lang="en-US" sz="1000" dirty="0">
                        <a:effectLst/>
                      </a:endParaRPr>
                    </a:p>
                    <a:p>
                      <a:pPr marL="0" marR="0" algn="ctr">
                        <a:spcBef>
                          <a:spcPts val="0"/>
                        </a:spcBef>
                        <a:spcAft>
                          <a:spcPts val="0"/>
                        </a:spcAft>
                      </a:pPr>
                      <a:r>
                        <a:rPr lang="en-US" sz="1000" dirty="0">
                          <a:effectLst/>
                        </a:rPr>
                        <a:t>Contract </a:t>
                      </a:r>
                      <a:r>
                        <a:rPr lang="en-US" sz="1000" dirty="0" err="1">
                          <a:effectLst/>
                        </a:rPr>
                        <a:t>finantare</a:t>
                      </a:r>
                      <a:r>
                        <a:rPr lang="en-US" sz="1000" dirty="0">
                          <a:effectLst/>
                        </a:rPr>
                        <a:t> </a:t>
                      </a:r>
                    </a:p>
                    <a:p>
                      <a:pPr marL="0" marR="0" algn="ctr">
                        <a:spcBef>
                          <a:spcPts val="0"/>
                        </a:spcBef>
                        <a:spcAft>
                          <a:spcPts val="0"/>
                        </a:spcAft>
                      </a:pPr>
                      <a:r>
                        <a:rPr lang="en-US" sz="1000" dirty="0">
                          <a:effectLst/>
                        </a:rPr>
                        <a:t>732/28.11.2017</a:t>
                      </a:r>
                    </a:p>
                    <a:p>
                      <a:pPr marL="0" marR="0" algn="ctr">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r>
                        <a:rPr lang="en-US" sz="1000">
                          <a:effectLst/>
                        </a:rPr>
                        <a:t> </a:t>
                      </a:r>
                    </a:p>
                    <a:p>
                      <a:pPr marL="0" marR="0" algn="ctr">
                        <a:spcBef>
                          <a:spcPts val="0"/>
                        </a:spcBef>
                        <a:spcAft>
                          <a:spcPts val="0"/>
                        </a:spcAft>
                      </a:pPr>
                      <a:r>
                        <a:rPr lang="en-US" sz="1000">
                          <a:effectLst/>
                        </a:rPr>
                        <a:t>15.520.651,63 lei inclusiv TVA</a:t>
                      </a:r>
                      <a:endParaRPr lang="en-US" sz="1000">
                        <a:effectLst/>
                        <a:latin typeface="Times New Roman" panose="02020603050405020304" pitchFamily="18" charset="0"/>
                        <a:ea typeface="Times New Roman" panose="02020603050405020304" pitchFamily="18" charset="0"/>
                      </a:endParaRPr>
                    </a:p>
                  </a:txBody>
                  <a:tcPr marL="37716" marR="37716" marT="0" marB="0"/>
                </a:tc>
                <a:extLst>
                  <a:ext uri="{0D108BD9-81ED-4DB2-BD59-A6C34878D82A}">
                    <a16:rowId xmlns:a16="http://schemas.microsoft.com/office/drawing/2014/main" val="3863002650"/>
                  </a:ext>
                </a:extLst>
              </a:tr>
              <a:tr h="802640">
                <a:tc>
                  <a:txBody>
                    <a:bodyPr/>
                    <a:lstStyle/>
                    <a:p>
                      <a:pPr marL="0" marR="0" algn="ctr">
                        <a:spcBef>
                          <a:spcPts val="0"/>
                        </a:spcBef>
                        <a:spcAft>
                          <a:spcPts val="0"/>
                        </a:spcAft>
                      </a:pPr>
                      <a:r>
                        <a:rPr lang="en-US" sz="700" dirty="0">
                          <a:effectLst/>
                        </a:rPr>
                        <a:t> </a:t>
                      </a:r>
                      <a:endParaRPr lang="en-US" sz="500" dirty="0">
                        <a:effectLst/>
                      </a:endParaRPr>
                    </a:p>
                    <a:p>
                      <a:pPr marL="0" marR="0" algn="ctr">
                        <a:spcBef>
                          <a:spcPts val="0"/>
                        </a:spcBef>
                        <a:spcAft>
                          <a:spcPts val="0"/>
                        </a:spcAft>
                      </a:pPr>
                      <a:endParaRPr lang="en-US" sz="700" dirty="0">
                        <a:effectLst/>
                      </a:endParaRPr>
                    </a:p>
                    <a:p>
                      <a:pPr marL="0" marR="0" algn="ctr">
                        <a:spcBef>
                          <a:spcPts val="0"/>
                        </a:spcBef>
                        <a:spcAft>
                          <a:spcPts val="0"/>
                        </a:spcAft>
                      </a:pPr>
                      <a:r>
                        <a:rPr lang="en-US" sz="700" dirty="0">
                          <a:effectLst/>
                        </a:rPr>
                        <a:t>2</a:t>
                      </a:r>
                      <a:endParaRPr lang="en-US" sz="5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endParaRPr lang="en-US" sz="1000" dirty="0">
                        <a:effectLst/>
                      </a:endParaRPr>
                    </a:p>
                    <a:p>
                      <a:pPr marL="0" marR="0" algn="ctr">
                        <a:spcBef>
                          <a:spcPts val="0"/>
                        </a:spcBef>
                        <a:spcAft>
                          <a:spcPts val="0"/>
                        </a:spcAft>
                      </a:pPr>
                      <a:r>
                        <a:rPr lang="en-US" sz="1000" dirty="0" err="1">
                          <a:effectLst/>
                        </a:rPr>
                        <a:t>Axa</a:t>
                      </a:r>
                      <a:r>
                        <a:rPr lang="en-US" sz="1000" dirty="0">
                          <a:effectLst/>
                        </a:rPr>
                        <a:t> 7 – </a:t>
                      </a:r>
                      <a:r>
                        <a:rPr lang="en-US" sz="1000" dirty="0" err="1">
                          <a:effectLst/>
                        </a:rPr>
                        <a:t>prioritatea</a:t>
                      </a:r>
                      <a:r>
                        <a:rPr lang="en-US" sz="1000" dirty="0">
                          <a:effectLst/>
                        </a:rPr>
                        <a:t> 7.1. SUERD</a:t>
                      </a:r>
                      <a:endParaRPr lang="en-US" sz="10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endParaRPr lang="en-US" sz="1000" dirty="0">
                        <a:effectLst/>
                      </a:endParaRPr>
                    </a:p>
                    <a:p>
                      <a:pPr marL="0" marR="0" algn="ctr">
                        <a:spcBef>
                          <a:spcPts val="0"/>
                        </a:spcBef>
                        <a:spcAft>
                          <a:spcPts val="0"/>
                        </a:spcAft>
                      </a:pPr>
                      <a:r>
                        <a:rPr lang="en-US" sz="1000" dirty="0" err="1">
                          <a:effectLst/>
                        </a:rPr>
                        <a:t>Creşterea</a:t>
                      </a:r>
                      <a:r>
                        <a:rPr lang="en-US" sz="1000" dirty="0">
                          <a:effectLst/>
                        </a:rPr>
                        <a:t> </a:t>
                      </a:r>
                      <a:r>
                        <a:rPr lang="en-US" sz="1000" dirty="0" err="1">
                          <a:effectLst/>
                        </a:rPr>
                        <a:t>atractivităţii</a:t>
                      </a:r>
                      <a:r>
                        <a:rPr lang="en-US" sz="1000" dirty="0">
                          <a:effectLst/>
                        </a:rPr>
                        <a:t> </a:t>
                      </a:r>
                      <a:r>
                        <a:rPr lang="en-US" sz="1000" dirty="0" err="1">
                          <a:effectLst/>
                        </a:rPr>
                        <a:t>turistice</a:t>
                      </a:r>
                      <a:r>
                        <a:rPr lang="en-US" sz="1000" dirty="0">
                          <a:effectLst/>
                        </a:rPr>
                        <a:t> a </a:t>
                      </a:r>
                      <a:r>
                        <a:rPr lang="en-US" sz="1000" dirty="0" err="1">
                          <a:effectLst/>
                        </a:rPr>
                        <a:t>staţiunii</a:t>
                      </a:r>
                      <a:r>
                        <a:rPr lang="en-US" sz="1000" dirty="0">
                          <a:effectLst/>
                        </a:rPr>
                        <a:t> </a:t>
                      </a:r>
                      <a:r>
                        <a:rPr lang="en-US" sz="1000" dirty="0" err="1">
                          <a:effectLst/>
                        </a:rPr>
                        <a:t>balneare</a:t>
                      </a:r>
                      <a:r>
                        <a:rPr lang="en-US" sz="1000" dirty="0">
                          <a:effectLst/>
                        </a:rPr>
                        <a:t> </a:t>
                      </a:r>
                      <a:r>
                        <a:rPr lang="en-US" sz="1000" dirty="0" err="1">
                          <a:effectLst/>
                        </a:rPr>
                        <a:t>Techirghiol</a:t>
                      </a:r>
                      <a:r>
                        <a:rPr lang="en-US" sz="1000" dirty="0">
                          <a:effectLst/>
                        </a:rPr>
                        <a:t> </a:t>
                      </a:r>
                      <a:r>
                        <a:rPr lang="en-US" sz="1000" dirty="0" err="1">
                          <a:effectLst/>
                        </a:rPr>
                        <a:t>prin</a:t>
                      </a:r>
                      <a:r>
                        <a:rPr lang="en-US" sz="1000" dirty="0">
                          <a:effectLst/>
                        </a:rPr>
                        <a:t> </a:t>
                      </a:r>
                      <a:r>
                        <a:rPr lang="en-US" sz="1000" dirty="0" err="1">
                          <a:effectLst/>
                        </a:rPr>
                        <a:t>dezvoltarea</a:t>
                      </a:r>
                      <a:r>
                        <a:rPr lang="en-US" sz="1000" dirty="0">
                          <a:effectLst/>
                        </a:rPr>
                        <a:t> </a:t>
                      </a:r>
                      <a:r>
                        <a:rPr lang="en-US" sz="1000" dirty="0" err="1">
                          <a:effectLst/>
                        </a:rPr>
                        <a:t>infrastructurii</a:t>
                      </a:r>
                      <a:r>
                        <a:rPr lang="en-US" sz="1000" dirty="0">
                          <a:effectLst/>
                        </a:rPr>
                        <a:t> </a:t>
                      </a:r>
                      <a:r>
                        <a:rPr lang="en-US" sz="1000" dirty="0" err="1">
                          <a:effectLst/>
                        </a:rPr>
                        <a:t>tehnico-edilitare</a:t>
                      </a:r>
                      <a:r>
                        <a:rPr lang="en-US" sz="1000" dirty="0">
                          <a:effectLst/>
                        </a:rPr>
                        <a:t> Zona A202 – cod SMIS 120166</a:t>
                      </a:r>
                    </a:p>
                    <a:p>
                      <a:pPr marL="0" marR="0" algn="ctr">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endParaRPr lang="en-US" sz="1000" dirty="0">
                        <a:effectLst/>
                      </a:endParaRPr>
                    </a:p>
                    <a:p>
                      <a:pPr marL="0" marR="0" algn="ctr">
                        <a:spcBef>
                          <a:spcPts val="0"/>
                        </a:spcBef>
                        <a:spcAft>
                          <a:spcPts val="0"/>
                        </a:spcAft>
                      </a:pPr>
                      <a:r>
                        <a:rPr lang="en-US" sz="1000" dirty="0">
                          <a:effectLst/>
                        </a:rPr>
                        <a:t>Contract de </a:t>
                      </a:r>
                      <a:r>
                        <a:rPr lang="en-US" sz="1000" dirty="0" err="1">
                          <a:effectLst/>
                        </a:rPr>
                        <a:t>finanţare</a:t>
                      </a:r>
                      <a:r>
                        <a:rPr lang="en-US" sz="1000" dirty="0">
                          <a:effectLst/>
                        </a:rPr>
                        <a:t> nr. 3572/13.12.2018</a:t>
                      </a:r>
                    </a:p>
                    <a:p>
                      <a:pPr marL="0" marR="0" algn="ctr">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r>
                        <a:rPr lang="en-US" sz="1000">
                          <a:effectLst/>
                        </a:rPr>
                        <a:t> </a:t>
                      </a:r>
                    </a:p>
                    <a:p>
                      <a:pPr marL="0" marR="0" algn="ctr">
                        <a:spcBef>
                          <a:spcPts val="0"/>
                        </a:spcBef>
                        <a:spcAft>
                          <a:spcPts val="0"/>
                        </a:spcAft>
                      </a:pPr>
                      <a:r>
                        <a:rPr lang="en-US" sz="1000">
                          <a:effectLst/>
                        </a:rPr>
                        <a:t>16.387.900,36 lei inclusiv TVA</a:t>
                      </a:r>
                      <a:endParaRPr lang="en-US" sz="1000">
                        <a:effectLst/>
                        <a:latin typeface="Times New Roman" panose="02020603050405020304" pitchFamily="18" charset="0"/>
                        <a:ea typeface="Times New Roman" panose="02020603050405020304" pitchFamily="18" charset="0"/>
                      </a:endParaRPr>
                    </a:p>
                  </a:txBody>
                  <a:tcPr marL="37716" marR="37716" marT="0" marB="0"/>
                </a:tc>
                <a:extLst>
                  <a:ext uri="{0D108BD9-81ED-4DB2-BD59-A6C34878D82A}">
                    <a16:rowId xmlns:a16="http://schemas.microsoft.com/office/drawing/2014/main" val="1804355524"/>
                  </a:ext>
                </a:extLst>
              </a:tr>
              <a:tr h="679026">
                <a:tc>
                  <a:txBody>
                    <a:bodyPr/>
                    <a:lstStyle/>
                    <a:p>
                      <a:pPr marL="0" marR="0" algn="ctr">
                        <a:spcBef>
                          <a:spcPts val="0"/>
                        </a:spcBef>
                        <a:spcAft>
                          <a:spcPts val="0"/>
                        </a:spcAft>
                      </a:pPr>
                      <a:r>
                        <a:rPr lang="en-US" sz="700" dirty="0">
                          <a:effectLst/>
                        </a:rPr>
                        <a:t> </a:t>
                      </a:r>
                      <a:endParaRPr lang="en-US" sz="500" dirty="0">
                        <a:effectLst/>
                      </a:endParaRPr>
                    </a:p>
                    <a:p>
                      <a:pPr marL="0" marR="0" algn="ctr">
                        <a:spcBef>
                          <a:spcPts val="0"/>
                        </a:spcBef>
                        <a:spcAft>
                          <a:spcPts val="0"/>
                        </a:spcAft>
                      </a:pPr>
                      <a:endParaRPr lang="en-US" sz="700" dirty="0">
                        <a:effectLst/>
                      </a:endParaRPr>
                    </a:p>
                    <a:p>
                      <a:pPr marL="0" marR="0" algn="ctr">
                        <a:spcBef>
                          <a:spcPts val="0"/>
                        </a:spcBef>
                        <a:spcAft>
                          <a:spcPts val="0"/>
                        </a:spcAft>
                      </a:pPr>
                      <a:r>
                        <a:rPr lang="en-US" sz="700" dirty="0">
                          <a:effectLst/>
                        </a:rPr>
                        <a:t>3</a:t>
                      </a:r>
                      <a:endParaRPr lang="en-US" sz="5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r>
                        <a:rPr lang="en-US" sz="1000" dirty="0" err="1">
                          <a:effectLst/>
                        </a:rPr>
                        <a:t>Axa</a:t>
                      </a:r>
                      <a:r>
                        <a:rPr lang="en-US" sz="1000" dirty="0">
                          <a:effectLst/>
                        </a:rPr>
                        <a:t> 13, </a:t>
                      </a:r>
                      <a:r>
                        <a:rPr lang="en-US" sz="1000" dirty="0" err="1">
                          <a:effectLst/>
                        </a:rPr>
                        <a:t>Prioritatea</a:t>
                      </a:r>
                      <a:r>
                        <a:rPr lang="en-US" sz="1000" dirty="0">
                          <a:effectLst/>
                        </a:rPr>
                        <a:t> 9b, OS 13.1  </a:t>
                      </a:r>
                      <a:endParaRPr lang="en-US" sz="10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r>
                        <a:rPr lang="en-US" sz="1000" dirty="0">
                          <a:effectLst/>
                        </a:rPr>
                        <a:t> </a:t>
                      </a:r>
                    </a:p>
                    <a:p>
                      <a:pPr marL="0" marR="0" algn="ctr">
                        <a:spcBef>
                          <a:spcPts val="0"/>
                        </a:spcBef>
                        <a:spcAft>
                          <a:spcPts val="0"/>
                        </a:spcAft>
                      </a:pPr>
                      <a:r>
                        <a:rPr lang="en-US" sz="1000" dirty="0" err="1">
                          <a:effectLst/>
                        </a:rPr>
                        <a:t>Modernizare</a:t>
                      </a:r>
                      <a:r>
                        <a:rPr lang="en-US" sz="1000" dirty="0">
                          <a:effectLst/>
                        </a:rPr>
                        <a:t> </a:t>
                      </a:r>
                      <a:r>
                        <a:rPr lang="en-US" sz="1000" dirty="0" err="1">
                          <a:effectLst/>
                        </a:rPr>
                        <a:t>şi</a:t>
                      </a:r>
                      <a:r>
                        <a:rPr lang="en-US" sz="1000" dirty="0">
                          <a:effectLst/>
                        </a:rPr>
                        <a:t> </a:t>
                      </a:r>
                      <a:r>
                        <a:rPr lang="en-US" sz="1000" dirty="0" err="1">
                          <a:effectLst/>
                        </a:rPr>
                        <a:t>extindere</a:t>
                      </a:r>
                      <a:r>
                        <a:rPr lang="en-US" sz="1000" dirty="0">
                          <a:effectLst/>
                        </a:rPr>
                        <a:t> </a:t>
                      </a:r>
                      <a:r>
                        <a:rPr lang="en-US" sz="1000" dirty="0" err="1">
                          <a:effectLst/>
                        </a:rPr>
                        <a:t>Teatrul</a:t>
                      </a:r>
                      <a:r>
                        <a:rPr lang="en-US" sz="1000" dirty="0">
                          <a:effectLst/>
                        </a:rPr>
                        <a:t> de </a:t>
                      </a:r>
                      <a:r>
                        <a:rPr lang="en-US" sz="1000" dirty="0" err="1">
                          <a:effectLst/>
                        </a:rPr>
                        <a:t>Vară</a:t>
                      </a:r>
                      <a:r>
                        <a:rPr lang="en-US" sz="1000" dirty="0">
                          <a:effectLst/>
                        </a:rPr>
                        <a:t> </a:t>
                      </a:r>
                      <a:r>
                        <a:rPr lang="en-US" sz="1000" dirty="0" err="1">
                          <a:effectLst/>
                        </a:rPr>
                        <a:t>şi</a:t>
                      </a:r>
                      <a:r>
                        <a:rPr lang="en-US" sz="1000" dirty="0">
                          <a:effectLst/>
                        </a:rPr>
                        <a:t> </a:t>
                      </a:r>
                      <a:r>
                        <a:rPr lang="en-US" sz="1000" dirty="0" err="1">
                          <a:effectLst/>
                        </a:rPr>
                        <a:t>reabilitare</a:t>
                      </a:r>
                      <a:r>
                        <a:rPr lang="en-US" sz="1000" dirty="0">
                          <a:effectLst/>
                        </a:rPr>
                        <a:t> </a:t>
                      </a:r>
                      <a:r>
                        <a:rPr lang="en-US" sz="1000" dirty="0" err="1">
                          <a:effectLst/>
                        </a:rPr>
                        <a:t>trotuare</a:t>
                      </a:r>
                      <a:r>
                        <a:rPr lang="en-US" sz="1000" dirty="0">
                          <a:effectLst/>
                        </a:rPr>
                        <a:t> din zona </a:t>
                      </a:r>
                      <a:r>
                        <a:rPr lang="en-US" sz="1000" dirty="0" err="1">
                          <a:effectLst/>
                        </a:rPr>
                        <a:t>adiacentă</a:t>
                      </a:r>
                      <a:r>
                        <a:rPr lang="en-US" sz="1000" dirty="0">
                          <a:effectLst/>
                        </a:rPr>
                        <a:t> </a:t>
                      </a:r>
                      <a:r>
                        <a:rPr lang="en-US" sz="1000" dirty="0" err="1">
                          <a:effectLst/>
                        </a:rPr>
                        <a:t>în</a:t>
                      </a:r>
                      <a:r>
                        <a:rPr lang="en-US" sz="1000" dirty="0">
                          <a:effectLst/>
                        </a:rPr>
                        <a:t> </a:t>
                      </a:r>
                      <a:r>
                        <a:rPr lang="en-US" sz="1000" dirty="0" err="1">
                          <a:effectLst/>
                        </a:rPr>
                        <a:t>oraş</a:t>
                      </a:r>
                      <a:r>
                        <a:rPr lang="en-US" sz="1000" dirty="0">
                          <a:effectLst/>
                        </a:rPr>
                        <a:t> </a:t>
                      </a:r>
                      <a:r>
                        <a:rPr lang="en-US" sz="1000" dirty="0" err="1">
                          <a:effectLst/>
                        </a:rPr>
                        <a:t>Techirghiol</a:t>
                      </a:r>
                      <a:r>
                        <a:rPr lang="en-US" sz="1000" dirty="0">
                          <a:effectLst/>
                        </a:rPr>
                        <a:t>, </a:t>
                      </a:r>
                      <a:r>
                        <a:rPr lang="en-US" sz="1000" dirty="0" err="1">
                          <a:effectLst/>
                        </a:rPr>
                        <a:t>jud</a:t>
                      </a:r>
                      <a:r>
                        <a:rPr lang="en-US" sz="1000" dirty="0">
                          <a:effectLst/>
                        </a:rPr>
                        <a:t>. </a:t>
                      </a:r>
                      <a:r>
                        <a:rPr lang="en-US" sz="1000" dirty="0" err="1">
                          <a:effectLst/>
                        </a:rPr>
                        <a:t>Constanţa</a:t>
                      </a:r>
                      <a:r>
                        <a:rPr lang="en-US" sz="1000" dirty="0">
                          <a:effectLst/>
                        </a:rPr>
                        <a:t> – cod SMIS 125361  </a:t>
                      </a:r>
                      <a:endParaRPr lang="en-US" sz="10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r>
                        <a:rPr lang="en-US" sz="1000" dirty="0">
                          <a:effectLst/>
                        </a:rPr>
                        <a:t> </a:t>
                      </a:r>
                    </a:p>
                    <a:p>
                      <a:pPr marL="0" marR="0" algn="ctr">
                        <a:spcBef>
                          <a:spcPts val="0"/>
                        </a:spcBef>
                        <a:spcAft>
                          <a:spcPts val="0"/>
                        </a:spcAft>
                      </a:pPr>
                      <a:r>
                        <a:rPr lang="en-US" sz="1000" dirty="0">
                          <a:effectLst/>
                        </a:rPr>
                        <a:t>Contract de </a:t>
                      </a:r>
                      <a:r>
                        <a:rPr lang="en-US" sz="1000" dirty="0" err="1">
                          <a:effectLst/>
                        </a:rPr>
                        <a:t>finanţare</a:t>
                      </a:r>
                      <a:r>
                        <a:rPr lang="en-US" sz="1000" dirty="0">
                          <a:effectLst/>
                        </a:rPr>
                        <a:t> nr. </a:t>
                      </a:r>
                    </a:p>
                    <a:p>
                      <a:pPr marL="0" marR="0" algn="ctr">
                        <a:spcBef>
                          <a:spcPts val="0"/>
                        </a:spcBef>
                        <a:spcAft>
                          <a:spcPts val="0"/>
                        </a:spcAft>
                      </a:pPr>
                      <a:r>
                        <a:rPr lang="en-US" sz="1000" dirty="0">
                          <a:effectLst/>
                        </a:rPr>
                        <a:t>3662/31.12.2018</a:t>
                      </a:r>
                    </a:p>
                    <a:p>
                      <a:pPr marL="0" marR="0" algn="ctr">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r>
                        <a:rPr lang="en-US" sz="1000">
                          <a:effectLst/>
                        </a:rPr>
                        <a:t> </a:t>
                      </a:r>
                    </a:p>
                    <a:p>
                      <a:pPr marL="0" marR="0" algn="ctr">
                        <a:spcBef>
                          <a:spcPts val="0"/>
                        </a:spcBef>
                        <a:spcAft>
                          <a:spcPts val="0"/>
                        </a:spcAft>
                      </a:pPr>
                      <a:r>
                        <a:rPr lang="en-US" sz="1000">
                          <a:effectLst/>
                        </a:rPr>
                        <a:t>7.778.279,47 lei inclusiv TVA</a:t>
                      </a:r>
                      <a:endParaRPr lang="en-US" sz="1000">
                        <a:effectLst/>
                        <a:latin typeface="Times New Roman" panose="02020603050405020304" pitchFamily="18" charset="0"/>
                        <a:ea typeface="Times New Roman" panose="02020603050405020304" pitchFamily="18" charset="0"/>
                      </a:endParaRPr>
                    </a:p>
                  </a:txBody>
                  <a:tcPr marL="37716" marR="37716" marT="0" marB="0"/>
                </a:tc>
                <a:extLst>
                  <a:ext uri="{0D108BD9-81ED-4DB2-BD59-A6C34878D82A}">
                    <a16:rowId xmlns:a16="http://schemas.microsoft.com/office/drawing/2014/main" val="3183240376"/>
                  </a:ext>
                </a:extLst>
              </a:tr>
              <a:tr h="863600">
                <a:tc>
                  <a:txBody>
                    <a:bodyPr/>
                    <a:lstStyle/>
                    <a:p>
                      <a:pPr marL="0" marR="0" algn="ctr">
                        <a:spcBef>
                          <a:spcPts val="0"/>
                        </a:spcBef>
                        <a:spcAft>
                          <a:spcPts val="0"/>
                        </a:spcAft>
                      </a:pPr>
                      <a:r>
                        <a:rPr lang="en-US" sz="700" dirty="0">
                          <a:effectLst/>
                        </a:rPr>
                        <a:t> </a:t>
                      </a:r>
                      <a:endParaRPr lang="en-US" sz="500" dirty="0">
                        <a:effectLst/>
                      </a:endParaRPr>
                    </a:p>
                    <a:p>
                      <a:pPr marL="0" marR="0" algn="ctr">
                        <a:spcBef>
                          <a:spcPts val="0"/>
                        </a:spcBef>
                        <a:spcAft>
                          <a:spcPts val="0"/>
                        </a:spcAft>
                      </a:pPr>
                      <a:endParaRPr lang="en-US" sz="700" dirty="0">
                        <a:effectLst/>
                      </a:endParaRPr>
                    </a:p>
                    <a:p>
                      <a:pPr marL="0" marR="0" algn="ctr">
                        <a:spcBef>
                          <a:spcPts val="0"/>
                        </a:spcBef>
                        <a:spcAft>
                          <a:spcPts val="0"/>
                        </a:spcAft>
                      </a:pPr>
                      <a:r>
                        <a:rPr lang="en-US" sz="700" dirty="0">
                          <a:effectLst/>
                        </a:rPr>
                        <a:t>4</a:t>
                      </a:r>
                      <a:endParaRPr lang="en-US" sz="5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r>
                        <a:rPr lang="en-US" sz="1000">
                          <a:effectLst/>
                        </a:rPr>
                        <a:t> </a:t>
                      </a:r>
                    </a:p>
                    <a:p>
                      <a:pPr marL="0" marR="0" algn="ctr">
                        <a:spcBef>
                          <a:spcPts val="0"/>
                        </a:spcBef>
                        <a:spcAft>
                          <a:spcPts val="0"/>
                        </a:spcAft>
                      </a:pPr>
                      <a:r>
                        <a:rPr lang="en-US" sz="1000">
                          <a:effectLst/>
                        </a:rPr>
                        <a:t>Axa 7 – prioritatea 7.1.</a:t>
                      </a:r>
                      <a:endParaRPr lang="en-US" sz="100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r>
                        <a:rPr lang="en-US" sz="1000" dirty="0">
                          <a:effectLst/>
                        </a:rPr>
                        <a:t> </a:t>
                      </a:r>
                    </a:p>
                    <a:p>
                      <a:pPr marL="0" marR="0" algn="ctr">
                        <a:spcBef>
                          <a:spcPts val="0"/>
                        </a:spcBef>
                        <a:spcAft>
                          <a:spcPts val="0"/>
                        </a:spcAft>
                      </a:pPr>
                      <a:r>
                        <a:rPr lang="en-US" sz="1000" dirty="0" err="1">
                          <a:effectLst/>
                        </a:rPr>
                        <a:t>Valorificarea</a:t>
                      </a:r>
                      <a:r>
                        <a:rPr lang="en-US" sz="1000" dirty="0">
                          <a:effectLst/>
                        </a:rPr>
                        <a:t> </a:t>
                      </a:r>
                      <a:r>
                        <a:rPr lang="en-US" sz="1000" dirty="0" err="1">
                          <a:effectLst/>
                        </a:rPr>
                        <a:t>potenţialului</a:t>
                      </a:r>
                      <a:r>
                        <a:rPr lang="en-US" sz="1000" dirty="0">
                          <a:effectLst/>
                        </a:rPr>
                        <a:t> </a:t>
                      </a:r>
                      <a:r>
                        <a:rPr lang="en-US" sz="1000" dirty="0" err="1">
                          <a:effectLst/>
                        </a:rPr>
                        <a:t>balnear</a:t>
                      </a:r>
                      <a:r>
                        <a:rPr lang="en-US" sz="1000" dirty="0">
                          <a:effectLst/>
                        </a:rPr>
                        <a:t> </a:t>
                      </a:r>
                      <a:r>
                        <a:rPr lang="en-US" sz="1000" dirty="0" err="1">
                          <a:effectLst/>
                        </a:rPr>
                        <a:t>şi</a:t>
                      </a:r>
                      <a:r>
                        <a:rPr lang="en-US" sz="1000" dirty="0">
                          <a:effectLst/>
                        </a:rPr>
                        <a:t> </a:t>
                      </a:r>
                      <a:r>
                        <a:rPr lang="en-US" sz="1000" dirty="0" err="1">
                          <a:effectLst/>
                        </a:rPr>
                        <a:t>turistic</a:t>
                      </a:r>
                      <a:r>
                        <a:rPr lang="en-US" sz="1000" dirty="0">
                          <a:effectLst/>
                        </a:rPr>
                        <a:t> al </a:t>
                      </a:r>
                      <a:r>
                        <a:rPr lang="en-US" sz="1000" dirty="0" err="1">
                          <a:effectLst/>
                        </a:rPr>
                        <a:t>Lacului</a:t>
                      </a:r>
                      <a:r>
                        <a:rPr lang="en-US" sz="1000" dirty="0">
                          <a:effectLst/>
                        </a:rPr>
                        <a:t> </a:t>
                      </a:r>
                      <a:r>
                        <a:rPr lang="en-US" sz="1000" dirty="0" err="1">
                          <a:effectLst/>
                        </a:rPr>
                        <a:t>Techirghiol</a:t>
                      </a:r>
                      <a:r>
                        <a:rPr lang="en-US" sz="1000" dirty="0">
                          <a:effectLst/>
                        </a:rPr>
                        <a:t> </a:t>
                      </a:r>
                      <a:r>
                        <a:rPr lang="en-US" sz="1000" dirty="0" err="1">
                          <a:effectLst/>
                        </a:rPr>
                        <a:t>prin</a:t>
                      </a:r>
                      <a:r>
                        <a:rPr lang="en-US" sz="1000" dirty="0">
                          <a:effectLst/>
                        </a:rPr>
                        <a:t> </a:t>
                      </a:r>
                      <a:r>
                        <a:rPr lang="en-US" sz="1000" dirty="0" err="1">
                          <a:effectLst/>
                        </a:rPr>
                        <a:t>dezvoltarea</a:t>
                      </a:r>
                      <a:r>
                        <a:rPr lang="en-US" sz="1000" dirty="0">
                          <a:effectLst/>
                        </a:rPr>
                        <a:t> </a:t>
                      </a:r>
                      <a:r>
                        <a:rPr lang="en-US" sz="1000" dirty="0" err="1">
                          <a:effectLst/>
                        </a:rPr>
                        <a:t>infrastructurii</a:t>
                      </a:r>
                      <a:r>
                        <a:rPr lang="en-US" sz="1000" dirty="0">
                          <a:effectLst/>
                        </a:rPr>
                        <a:t> </a:t>
                      </a:r>
                      <a:r>
                        <a:rPr lang="en-US" sz="1000" dirty="0" err="1">
                          <a:effectLst/>
                        </a:rPr>
                        <a:t>tehnico-edilitare</a:t>
                      </a:r>
                      <a:r>
                        <a:rPr lang="en-US" sz="1000" dirty="0">
                          <a:effectLst/>
                        </a:rPr>
                        <a:t> (</a:t>
                      </a:r>
                      <a:r>
                        <a:rPr lang="en-US" sz="1000" dirty="0" err="1">
                          <a:effectLst/>
                        </a:rPr>
                        <a:t>strada</a:t>
                      </a:r>
                      <a:r>
                        <a:rPr lang="en-US" sz="1000" dirty="0">
                          <a:effectLst/>
                        </a:rPr>
                        <a:t> </a:t>
                      </a:r>
                      <a:r>
                        <a:rPr lang="en-US" sz="1000" dirty="0" err="1">
                          <a:effectLst/>
                        </a:rPr>
                        <a:t>Lacului</a:t>
                      </a:r>
                      <a:r>
                        <a:rPr lang="en-US" sz="1000" dirty="0">
                          <a:effectLst/>
                        </a:rPr>
                        <a:t>) – cod SMIS 118986</a:t>
                      </a:r>
                    </a:p>
                    <a:p>
                      <a:pPr marL="0" marR="0" algn="ctr">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r>
                        <a:rPr lang="en-US" sz="1000" dirty="0">
                          <a:effectLst/>
                        </a:rPr>
                        <a:t> </a:t>
                      </a:r>
                    </a:p>
                    <a:p>
                      <a:pPr marL="0" marR="0" algn="ctr">
                        <a:spcBef>
                          <a:spcPts val="0"/>
                        </a:spcBef>
                        <a:spcAft>
                          <a:spcPts val="0"/>
                        </a:spcAft>
                      </a:pPr>
                      <a:r>
                        <a:rPr lang="ro-RO" sz="1000" dirty="0">
                          <a:effectLst/>
                        </a:rPr>
                        <a:t>Contract de finantare nr. </a:t>
                      </a:r>
                      <a:endParaRPr lang="en-US" sz="1000" dirty="0">
                        <a:effectLst/>
                      </a:endParaRPr>
                    </a:p>
                    <a:p>
                      <a:pPr marL="0" marR="0" algn="ctr">
                        <a:spcBef>
                          <a:spcPts val="0"/>
                        </a:spcBef>
                        <a:spcAft>
                          <a:spcPts val="0"/>
                        </a:spcAft>
                      </a:pPr>
                      <a:r>
                        <a:rPr lang="ro-RO" sz="1000" dirty="0">
                          <a:effectLst/>
                        </a:rPr>
                        <a:t>40888/28.03.2019</a:t>
                      </a:r>
                      <a:endParaRPr lang="en-US" sz="10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r>
                        <a:rPr lang="en-US" sz="1000" dirty="0">
                          <a:effectLst/>
                        </a:rPr>
                        <a:t> </a:t>
                      </a:r>
                    </a:p>
                    <a:p>
                      <a:pPr marL="0" marR="0" algn="ctr">
                        <a:spcBef>
                          <a:spcPts val="0"/>
                        </a:spcBef>
                        <a:spcAft>
                          <a:spcPts val="0"/>
                        </a:spcAft>
                      </a:pPr>
                      <a:endParaRPr lang="en-US" sz="1000" dirty="0">
                        <a:effectLst/>
                      </a:endParaRPr>
                    </a:p>
                    <a:p>
                      <a:pPr marL="0" marR="0" algn="ctr">
                        <a:spcBef>
                          <a:spcPts val="0"/>
                        </a:spcBef>
                        <a:spcAft>
                          <a:spcPts val="0"/>
                        </a:spcAft>
                      </a:pPr>
                      <a:r>
                        <a:rPr lang="en-US" sz="1000" dirty="0">
                          <a:effectLst/>
                        </a:rPr>
                        <a:t>10.728.627,76 lei</a:t>
                      </a:r>
                      <a:endParaRPr lang="en-US" sz="1000" dirty="0">
                        <a:effectLst/>
                        <a:latin typeface="Times New Roman" panose="02020603050405020304" pitchFamily="18" charset="0"/>
                        <a:ea typeface="Times New Roman" panose="02020603050405020304" pitchFamily="18" charset="0"/>
                      </a:endParaRPr>
                    </a:p>
                  </a:txBody>
                  <a:tcPr marL="37716" marR="37716" marT="0" marB="0"/>
                </a:tc>
                <a:extLst>
                  <a:ext uri="{0D108BD9-81ED-4DB2-BD59-A6C34878D82A}">
                    <a16:rowId xmlns:a16="http://schemas.microsoft.com/office/drawing/2014/main" val="2175063081"/>
                  </a:ext>
                </a:extLst>
              </a:tr>
              <a:tr h="668867">
                <a:tc>
                  <a:txBody>
                    <a:bodyPr/>
                    <a:lstStyle/>
                    <a:p>
                      <a:pPr marL="0" marR="0" algn="ctr">
                        <a:spcBef>
                          <a:spcPts val="0"/>
                        </a:spcBef>
                        <a:spcAft>
                          <a:spcPts val="0"/>
                        </a:spcAft>
                      </a:pPr>
                      <a:r>
                        <a:rPr lang="en-US" sz="700" dirty="0">
                          <a:effectLst/>
                        </a:rPr>
                        <a:t> </a:t>
                      </a:r>
                      <a:endParaRPr lang="en-US" sz="500" dirty="0">
                        <a:effectLst/>
                      </a:endParaRPr>
                    </a:p>
                    <a:p>
                      <a:pPr marL="0" marR="0" algn="ctr">
                        <a:spcBef>
                          <a:spcPts val="0"/>
                        </a:spcBef>
                        <a:spcAft>
                          <a:spcPts val="0"/>
                        </a:spcAft>
                      </a:pPr>
                      <a:r>
                        <a:rPr lang="en-US" sz="700" dirty="0">
                          <a:effectLst/>
                        </a:rPr>
                        <a:t>5</a:t>
                      </a:r>
                      <a:endParaRPr lang="en-US" sz="5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endParaRPr lang="en-US" sz="1000" dirty="0">
                        <a:effectLst/>
                      </a:endParaRPr>
                    </a:p>
                    <a:p>
                      <a:pPr marL="0" marR="0" algn="ctr">
                        <a:spcBef>
                          <a:spcPts val="0"/>
                        </a:spcBef>
                        <a:spcAft>
                          <a:spcPts val="0"/>
                        </a:spcAft>
                      </a:pPr>
                      <a:r>
                        <a:rPr lang="en-US" sz="1000" dirty="0" err="1">
                          <a:effectLst/>
                        </a:rPr>
                        <a:t>Axa</a:t>
                      </a:r>
                      <a:r>
                        <a:rPr lang="en-US" sz="1000" dirty="0">
                          <a:effectLst/>
                        </a:rPr>
                        <a:t> 3 – </a:t>
                      </a:r>
                      <a:r>
                        <a:rPr lang="en-US" sz="1000" dirty="0" err="1">
                          <a:effectLst/>
                        </a:rPr>
                        <a:t>prioritatea</a:t>
                      </a:r>
                      <a:r>
                        <a:rPr lang="en-US" sz="1000" dirty="0">
                          <a:effectLst/>
                        </a:rPr>
                        <a:t> 3.1.b</a:t>
                      </a:r>
                      <a:endParaRPr lang="en-US" sz="10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endParaRPr lang="en-US" sz="1000" dirty="0">
                        <a:effectLst/>
                      </a:endParaRPr>
                    </a:p>
                    <a:p>
                      <a:pPr marL="0" marR="0" algn="ctr">
                        <a:spcBef>
                          <a:spcPts val="0"/>
                        </a:spcBef>
                        <a:spcAft>
                          <a:spcPts val="0"/>
                        </a:spcAft>
                      </a:pPr>
                      <a:r>
                        <a:rPr lang="en-US" sz="1000" dirty="0" err="1">
                          <a:effectLst/>
                        </a:rPr>
                        <a:t>Cresterea</a:t>
                      </a:r>
                      <a:r>
                        <a:rPr lang="en-US" sz="1000" dirty="0">
                          <a:effectLst/>
                        </a:rPr>
                        <a:t> </a:t>
                      </a:r>
                      <a:r>
                        <a:rPr lang="en-US" sz="1000" dirty="0" err="1">
                          <a:effectLst/>
                        </a:rPr>
                        <a:t>eficientei</a:t>
                      </a:r>
                      <a:r>
                        <a:rPr lang="en-US" sz="1000" dirty="0">
                          <a:effectLst/>
                        </a:rPr>
                        <a:t> </a:t>
                      </a:r>
                      <a:r>
                        <a:rPr lang="en-US" sz="1000" dirty="0" err="1">
                          <a:effectLst/>
                        </a:rPr>
                        <a:t>energetice</a:t>
                      </a:r>
                      <a:r>
                        <a:rPr lang="en-US" sz="1000" dirty="0">
                          <a:effectLst/>
                        </a:rPr>
                        <a:t> a </a:t>
                      </a:r>
                      <a:r>
                        <a:rPr lang="en-US" sz="1000" dirty="0" err="1">
                          <a:effectLst/>
                        </a:rPr>
                        <a:t>clădirii</a:t>
                      </a:r>
                      <a:r>
                        <a:rPr lang="en-US" sz="1000" dirty="0">
                          <a:effectLst/>
                        </a:rPr>
                        <a:t> </a:t>
                      </a:r>
                      <a:r>
                        <a:rPr lang="en-US" sz="1000" dirty="0" err="1">
                          <a:effectLst/>
                        </a:rPr>
                        <a:t>publice</a:t>
                      </a:r>
                      <a:r>
                        <a:rPr lang="en-US" sz="1000" dirty="0">
                          <a:effectLst/>
                        </a:rPr>
                        <a:t> – </a:t>
                      </a:r>
                      <a:r>
                        <a:rPr lang="en-US" sz="1000" dirty="0" err="1">
                          <a:effectLst/>
                        </a:rPr>
                        <a:t>Liceul</a:t>
                      </a:r>
                      <a:r>
                        <a:rPr lang="en-US" sz="1000" dirty="0">
                          <a:effectLst/>
                        </a:rPr>
                        <a:t> </a:t>
                      </a:r>
                      <a:r>
                        <a:rPr lang="en-US" sz="1000" dirty="0" err="1">
                          <a:effectLst/>
                        </a:rPr>
                        <a:t>Teoretic</a:t>
                      </a:r>
                      <a:r>
                        <a:rPr lang="en-US" sz="1000" dirty="0">
                          <a:effectLst/>
                        </a:rPr>
                        <a:t> “Emil </a:t>
                      </a:r>
                      <a:r>
                        <a:rPr lang="en-US" sz="1000" dirty="0" err="1">
                          <a:effectLst/>
                        </a:rPr>
                        <a:t>Racoviţă</a:t>
                      </a:r>
                      <a:r>
                        <a:rPr lang="en-US" sz="1000" dirty="0">
                          <a:effectLst/>
                        </a:rPr>
                        <a:t>”, </a:t>
                      </a:r>
                      <a:r>
                        <a:rPr lang="en-US" sz="1000" dirty="0" err="1">
                          <a:effectLst/>
                        </a:rPr>
                        <a:t>oras</a:t>
                      </a:r>
                      <a:r>
                        <a:rPr lang="en-US" sz="1000" dirty="0">
                          <a:effectLst/>
                        </a:rPr>
                        <a:t> </a:t>
                      </a:r>
                      <a:r>
                        <a:rPr lang="en-US" sz="1000" dirty="0" err="1">
                          <a:effectLst/>
                        </a:rPr>
                        <a:t>Techirghiol</a:t>
                      </a:r>
                      <a:r>
                        <a:rPr lang="en-US" sz="1000" dirty="0">
                          <a:effectLst/>
                        </a:rPr>
                        <a:t>, </a:t>
                      </a:r>
                      <a:r>
                        <a:rPr lang="en-US" sz="1000" dirty="0" err="1">
                          <a:effectLst/>
                        </a:rPr>
                        <a:t>jud</a:t>
                      </a:r>
                      <a:r>
                        <a:rPr lang="en-US" sz="1000" dirty="0">
                          <a:effectLst/>
                        </a:rPr>
                        <a:t>. Constanta – cod SMIS 118170</a:t>
                      </a:r>
                      <a:endParaRPr lang="en-US" sz="10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endParaRPr lang="en-US" sz="1000" dirty="0">
                        <a:effectLst/>
                      </a:endParaRPr>
                    </a:p>
                    <a:p>
                      <a:pPr marL="0" marR="0" algn="ctr">
                        <a:spcBef>
                          <a:spcPts val="0"/>
                        </a:spcBef>
                        <a:spcAft>
                          <a:spcPts val="0"/>
                        </a:spcAft>
                      </a:pPr>
                      <a:r>
                        <a:rPr lang="en-US" sz="1000" dirty="0">
                          <a:effectLst/>
                        </a:rPr>
                        <a:t>Contract nr. 4347/23.05.2019</a:t>
                      </a:r>
                    </a:p>
                    <a:p>
                      <a:pPr marL="0" marR="0" algn="ctr">
                        <a:spcBef>
                          <a:spcPts val="0"/>
                        </a:spcBef>
                        <a:spcAft>
                          <a:spcPts val="0"/>
                        </a:spcAft>
                      </a:pPr>
                      <a:r>
                        <a:rPr lang="ro-RO" sz="1000" dirty="0">
                          <a:effectLst/>
                        </a:rPr>
                        <a:t> </a:t>
                      </a:r>
                      <a:endParaRPr lang="en-US" sz="10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r>
                        <a:rPr lang="en-US" sz="1000" dirty="0">
                          <a:effectLst/>
                        </a:rPr>
                        <a:t> </a:t>
                      </a:r>
                    </a:p>
                    <a:p>
                      <a:pPr marL="0" marR="0" algn="ctr">
                        <a:spcBef>
                          <a:spcPts val="0"/>
                        </a:spcBef>
                        <a:spcAft>
                          <a:spcPts val="0"/>
                        </a:spcAft>
                      </a:pPr>
                      <a:r>
                        <a:rPr lang="en-US" sz="1000" dirty="0">
                          <a:effectLst/>
                        </a:rPr>
                        <a:t>2.911.732,62 lei</a:t>
                      </a:r>
                      <a:endParaRPr lang="en-US" sz="1000" dirty="0">
                        <a:effectLst/>
                        <a:latin typeface="Times New Roman" panose="02020603050405020304" pitchFamily="18" charset="0"/>
                        <a:ea typeface="Times New Roman" panose="02020603050405020304" pitchFamily="18" charset="0"/>
                      </a:endParaRPr>
                    </a:p>
                  </a:txBody>
                  <a:tcPr marL="37716" marR="37716" marT="0" marB="0"/>
                </a:tc>
                <a:extLst>
                  <a:ext uri="{0D108BD9-81ED-4DB2-BD59-A6C34878D82A}">
                    <a16:rowId xmlns:a16="http://schemas.microsoft.com/office/drawing/2014/main" val="2415936344"/>
                  </a:ext>
                </a:extLst>
              </a:tr>
              <a:tr h="668867">
                <a:tc>
                  <a:txBody>
                    <a:bodyPr/>
                    <a:lstStyle/>
                    <a:p>
                      <a:pPr marL="0" marR="0" algn="ctr">
                        <a:spcBef>
                          <a:spcPts val="0"/>
                        </a:spcBef>
                        <a:spcAft>
                          <a:spcPts val="0"/>
                        </a:spcAft>
                      </a:pPr>
                      <a:endParaRPr lang="en-US" sz="700" dirty="0">
                        <a:effectLst/>
                      </a:endParaRPr>
                    </a:p>
                    <a:p>
                      <a:pPr marL="0" marR="0" algn="ctr">
                        <a:spcBef>
                          <a:spcPts val="0"/>
                        </a:spcBef>
                        <a:spcAft>
                          <a:spcPts val="0"/>
                        </a:spcAft>
                      </a:pPr>
                      <a:endParaRPr lang="en-US" sz="700" dirty="0">
                        <a:effectLst/>
                      </a:endParaRPr>
                    </a:p>
                    <a:p>
                      <a:pPr marL="0" marR="0" algn="ctr">
                        <a:spcBef>
                          <a:spcPts val="0"/>
                        </a:spcBef>
                        <a:spcAft>
                          <a:spcPts val="0"/>
                        </a:spcAft>
                      </a:pPr>
                      <a:r>
                        <a:rPr lang="en-US" sz="700" dirty="0">
                          <a:effectLst/>
                        </a:rPr>
                        <a:t>6</a:t>
                      </a:r>
                      <a:endParaRPr lang="en-US" sz="5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endParaRPr lang="en-US" sz="1000" dirty="0">
                        <a:effectLst/>
                      </a:endParaRPr>
                    </a:p>
                    <a:p>
                      <a:pPr marL="0" marR="0" algn="ctr">
                        <a:spcBef>
                          <a:spcPts val="0"/>
                        </a:spcBef>
                        <a:spcAft>
                          <a:spcPts val="0"/>
                        </a:spcAft>
                      </a:pPr>
                      <a:r>
                        <a:rPr lang="ro-RO" sz="1000" dirty="0">
                          <a:effectLst/>
                        </a:rPr>
                        <a:t>Axa Prioritară 5.2</a:t>
                      </a:r>
                      <a:endParaRPr lang="en-US" sz="1000" dirty="0">
                        <a:effectLst/>
                      </a:endParaRPr>
                    </a:p>
                    <a:p>
                      <a:pPr marL="0" marR="0" algn="ctr">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endParaRPr lang="fr-FR" sz="1000" dirty="0">
                        <a:effectLst/>
                      </a:endParaRPr>
                    </a:p>
                    <a:p>
                      <a:pPr marL="0" marR="0" algn="ctr">
                        <a:spcBef>
                          <a:spcPts val="0"/>
                        </a:spcBef>
                        <a:spcAft>
                          <a:spcPts val="0"/>
                        </a:spcAft>
                      </a:pPr>
                      <a:r>
                        <a:rPr lang="fr-FR" sz="1000" dirty="0">
                          <a:effectLst/>
                        </a:rPr>
                        <a:t>„</a:t>
                      </a:r>
                      <a:r>
                        <a:rPr lang="ro-RO" sz="1000" dirty="0">
                          <a:effectLst/>
                        </a:rPr>
                        <a:t>Îmbunătățirea mediului urban prin transformarea unui teren neutilizat în grădina   publică, în oraș techirghiol, jud. constanța</a:t>
                      </a:r>
                      <a:r>
                        <a:rPr lang="fr-FR" sz="1000" dirty="0">
                          <a:effectLst/>
                        </a:rPr>
                        <a:t>”, </a:t>
                      </a:r>
                      <a:r>
                        <a:rPr lang="fr-FR" sz="1000" dirty="0" err="1">
                          <a:effectLst/>
                        </a:rPr>
                        <a:t>cod</a:t>
                      </a:r>
                      <a:r>
                        <a:rPr lang="fr-FR" sz="1000" dirty="0">
                          <a:effectLst/>
                        </a:rPr>
                        <a:t> </a:t>
                      </a:r>
                      <a:r>
                        <a:rPr lang="fr-FR" sz="1000" dirty="0" err="1">
                          <a:effectLst/>
                        </a:rPr>
                        <a:t>smis</a:t>
                      </a:r>
                      <a:r>
                        <a:rPr lang="fr-FR" sz="1000" dirty="0">
                          <a:effectLst/>
                        </a:rPr>
                        <a:t> 119071,</a:t>
                      </a:r>
                      <a:endParaRPr lang="en-US" sz="1000" dirty="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r>
                        <a:rPr lang="it-IT" sz="1000">
                          <a:effectLst/>
                        </a:rPr>
                        <a:t>Contract de finantare nr. 4227/08.05.2019</a:t>
                      </a:r>
                      <a:endParaRPr lang="en-US" sz="1000">
                        <a:effectLst/>
                        <a:latin typeface="Times New Roman" panose="02020603050405020304" pitchFamily="18" charset="0"/>
                        <a:ea typeface="Times New Roman" panose="02020603050405020304" pitchFamily="18" charset="0"/>
                      </a:endParaRPr>
                    </a:p>
                  </a:txBody>
                  <a:tcPr marL="37716" marR="37716" marT="0" marB="0"/>
                </a:tc>
                <a:tc>
                  <a:txBody>
                    <a:bodyPr/>
                    <a:lstStyle/>
                    <a:p>
                      <a:pPr marL="0" marR="0" algn="ctr">
                        <a:spcBef>
                          <a:spcPts val="0"/>
                        </a:spcBef>
                        <a:spcAft>
                          <a:spcPts val="0"/>
                        </a:spcAft>
                      </a:pPr>
                      <a:r>
                        <a:rPr lang="ro-RO" sz="1000" dirty="0">
                          <a:effectLst/>
                        </a:rPr>
                        <a:t>1.054.622,00 lei</a:t>
                      </a:r>
                      <a:endParaRPr lang="en-US" sz="1000" dirty="0">
                        <a:effectLst/>
                        <a:latin typeface="Times New Roman" panose="02020603050405020304" pitchFamily="18" charset="0"/>
                        <a:ea typeface="Times New Roman" panose="02020603050405020304" pitchFamily="18" charset="0"/>
                      </a:endParaRPr>
                    </a:p>
                  </a:txBody>
                  <a:tcPr marL="37716" marR="37716" marT="0" marB="0"/>
                </a:tc>
                <a:extLst>
                  <a:ext uri="{0D108BD9-81ED-4DB2-BD59-A6C34878D82A}">
                    <a16:rowId xmlns:a16="http://schemas.microsoft.com/office/drawing/2014/main" val="1922308284"/>
                  </a:ext>
                </a:extLst>
              </a:tr>
              <a:tr h="535094">
                <a:tc>
                  <a:txBody>
                    <a:bodyPr/>
                    <a:lstStyle/>
                    <a:p>
                      <a:pPr marL="0" marR="0" algn="ctr">
                        <a:spcBef>
                          <a:spcPts val="0"/>
                        </a:spcBef>
                        <a:spcAft>
                          <a:spcPts val="0"/>
                        </a:spcAft>
                      </a:pPr>
                      <a:endParaRPr lang="en-US" sz="700" dirty="0">
                        <a:effectLst/>
                      </a:endParaRPr>
                    </a:p>
                    <a:p>
                      <a:pPr marL="0" marR="0" algn="ctr">
                        <a:spcBef>
                          <a:spcPts val="0"/>
                        </a:spcBef>
                        <a:spcAft>
                          <a:spcPts val="0"/>
                        </a:spcAft>
                      </a:pPr>
                      <a:r>
                        <a:rPr lang="en-US" sz="700" dirty="0">
                          <a:effectLst/>
                        </a:rPr>
                        <a:t> </a:t>
                      </a:r>
                      <a:endParaRPr lang="en-US" sz="500" dirty="0">
                        <a:effectLst/>
                      </a:endParaRPr>
                    </a:p>
                    <a:p>
                      <a:pPr marL="0" marR="0" algn="ctr">
                        <a:spcBef>
                          <a:spcPts val="0"/>
                        </a:spcBef>
                        <a:spcAft>
                          <a:spcPts val="0"/>
                        </a:spcAft>
                      </a:pPr>
                      <a:r>
                        <a:rPr lang="en-US" sz="700" dirty="0">
                          <a:effectLst/>
                        </a:rPr>
                        <a:t>7</a:t>
                      </a:r>
                      <a:endParaRPr lang="en-US" sz="500" dirty="0">
                        <a:effectLst/>
                        <a:latin typeface="Times New Roman" panose="02020603050405020304" pitchFamily="18" charset="0"/>
                        <a:ea typeface="Times New Roman" panose="02020603050405020304" pitchFamily="18" charset="0"/>
                      </a:endParaRPr>
                    </a:p>
                  </a:txBody>
                  <a:tcPr marL="37716" marR="37716" marT="0" marB="0"/>
                </a:tc>
                <a:tc gridSpan="3">
                  <a:txBody>
                    <a:bodyPr/>
                    <a:lstStyle/>
                    <a:p>
                      <a:pPr marL="0" marR="0" algn="ctr">
                        <a:spcBef>
                          <a:spcPts val="0"/>
                        </a:spcBef>
                        <a:spcAft>
                          <a:spcPts val="0"/>
                        </a:spcAft>
                      </a:pPr>
                      <a:endParaRPr lang="en-US" sz="1000">
                        <a:effectLst/>
                      </a:endParaRPr>
                    </a:p>
                    <a:p>
                      <a:pPr marL="0" marR="0" algn="ctr">
                        <a:spcBef>
                          <a:spcPts val="0"/>
                        </a:spcBef>
                        <a:spcAft>
                          <a:spcPts val="0"/>
                        </a:spcAft>
                      </a:pPr>
                      <a:r>
                        <a:rPr lang="en-US" sz="1000">
                          <a:effectLst/>
                        </a:rPr>
                        <a:t>,,</a:t>
                      </a:r>
                      <a:r>
                        <a:rPr lang="en-US" sz="1000" dirty="0" err="1">
                          <a:effectLst/>
                        </a:rPr>
                        <a:t>Proiect</a:t>
                      </a:r>
                      <a:r>
                        <a:rPr lang="en-US" sz="1000" dirty="0">
                          <a:effectLst/>
                        </a:rPr>
                        <a:t> regional de </a:t>
                      </a:r>
                      <a:r>
                        <a:rPr lang="en-US" sz="1000" dirty="0" err="1">
                          <a:effectLst/>
                        </a:rPr>
                        <a:t>dezvoltare</a:t>
                      </a:r>
                      <a:r>
                        <a:rPr lang="en-US" sz="1000" dirty="0">
                          <a:effectLst/>
                        </a:rPr>
                        <a:t> a </a:t>
                      </a:r>
                      <a:r>
                        <a:rPr lang="en-US" sz="1000" dirty="0" err="1">
                          <a:effectLst/>
                        </a:rPr>
                        <a:t>infrastructurii</a:t>
                      </a:r>
                      <a:r>
                        <a:rPr lang="en-US" sz="1000" dirty="0">
                          <a:effectLst/>
                        </a:rPr>
                        <a:t> de </a:t>
                      </a:r>
                      <a:r>
                        <a:rPr lang="en-US" sz="1000" dirty="0" err="1">
                          <a:effectLst/>
                        </a:rPr>
                        <a:t>apa</a:t>
                      </a:r>
                      <a:r>
                        <a:rPr lang="en-US" sz="1000" dirty="0">
                          <a:effectLst/>
                        </a:rPr>
                        <a:t> </a:t>
                      </a:r>
                      <a:r>
                        <a:rPr lang="en-US" sz="1000" dirty="0" err="1">
                          <a:effectLst/>
                        </a:rPr>
                        <a:t>si</a:t>
                      </a:r>
                      <a:r>
                        <a:rPr lang="en-US" sz="1000" dirty="0">
                          <a:effectLst/>
                        </a:rPr>
                        <a:t> </a:t>
                      </a:r>
                      <a:r>
                        <a:rPr lang="en-US" sz="1000" dirty="0" err="1">
                          <a:effectLst/>
                        </a:rPr>
                        <a:t>apa</a:t>
                      </a:r>
                      <a:r>
                        <a:rPr lang="en-US" sz="1000" dirty="0">
                          <a:effectLst/>
                        </a:rPr>
                        <a:t> </a:t>
                      </a:r>
                      <a:r>
                        <a:rPr lang="en-US" sz="1000" dirty="0" err="1">
                          <a:effectLst/>
                        </a:rPr>
                        <a:t>uzata</a:t>
                      </a:r>
                      <a:r>
                        <a:rPr lang="en-US" sz="1000" dirty="0">
                          <a:effectLst/>
                        </a:rPr>
                        <a:t> in aria de </a:t>
                      </a:r>
                      <a:r>
                        <a:rPr lang="en-US" sz="1000" dirty="0" err="1">
                          <a:effectLst/>
                        </a:rPr>
                        <a:t>operare</a:t>
                      </a:r>
                      <a:r>
                        <a:rPr lang="en-US" sz="1000" dirty="0">
                          <a:effectLst/>
                        </a:rPr>
                        <a:t> a S.C. RAJA S.A. Constanta in </a:t>
                      </a:r>
                      <a:r>
                        <a:rPr lang="en-US" sz="1000" dirty="0" err="1">
                          <a:effectLst/>
                        </a:rPr>
                        <a:t>perioada</a:t>
                      </a:r>
                      <a:r>
                        <a:rPr lang="en-US" sz="1000" dirty="0">
                          <a:effectLst/>
                        </a:rPr>
                        <a:t> 2014 – 2020,, - </a:t>
                      </a:r>
                      <a:r>
                        <a:rPr lang="en-US" sz="1000" dirty="0" err="1">
                          <a:effectLst/>
                        </a:rPr>
                        <a:t>finanţat</a:t>
                      </a:r>
                      <a:r>
                        <a:rPr lang="en-US" sz="1000" dirty="0">
                          <a:effectLst/>
                        </a:rPr>
                        <a:t> </a:t>
                      </a:r>
                      <a:r>
                        <a:rPr lang="en-US" sz="1000" dirty="0" err="1">
                          <a:effectLst/>
                        </a:rPr>
                        <a:t>prin</a:t>
                      </a:r>
                      <a:r>
                        <a:rPr lang="en-US" sz="1000" dirty="0">
                          <a:effectLst/>
                        </a:rPr>
                        <a:t> POIM 2014- 2020</a:t>
                      </a:r>
                      <a:endParaRPr lang="en-US" sz="1000" dirty="0">
                        <a:effectLst/>
                        <a:latin typeface="Times New Roman" panose="02020603050405020304" pitchFamily="18" charset="0"/>
                        <a:ea typeface="Times New Roman" panose="02020603050405020304" pitchFamily="18" charset="0"/>
                      </a:endParaRPr>
                    </a:p>
                  </a:txBody>
                  <a:tcPr marL="37716" marR="37716" marT="0" marB="0"/>
                </a:tc>
                <a:tc hMerge="1">
                  <a:txBody>
                    <a:bodyPr/>
                    <a:lstStyle/>
                    <a:p>
                      <a:endParaRPr lang="en-US"/>
                    </a:p>
                  </a:txBody>
                  <a:tcPr/>
                </a:tc>
                <a:tc hMerge="1">
                  <a:txBody>
                    <a:bodyPr/>
                    <a:lstStyle/>
                    <a:p>
                      <a:endParaRPr lang="en-US"/>
                    </a:p>
                  </a:txBody>
                  <a:tcPr/>
                </a:tc>
                <a:tc>
                  <a:txBody>
                    <a:bodyPr/>
                    <a:lstStyle/>
                    <a:p>
                      <a:pPr marL="0" marR="0" algn="ctr">
                        <a:spcBef>
                          <a:spcPts val="0"/>
                        </a:spcBef>
                        <a:spcAft>
                          <a:spcPts val="0"/>
                        </a:spcAft>
                      </a:pPr>
                      <a:r>
                        <a:rPr lang="en-US" sz="1000" dirty="0">
                          <a:effectLst/>
                        </a:rPr>
                        <a:t> </a:t>
                      </a:r>
                    </a:p>
                    <a:p>
                      <a:pPr marL="0" marR="0" algn="ctr">
                        <a:spcBef>
                          <a:spcPts val="0"/>
                        </a:spcBef>
                        <a:spcAft>
                          <a:spcPts val="0"/>
                        </a:spcAft>
                      </a:pPr>
                      <a:r>
                        <a:rPr lang="en-US" sz="1000" dirty="0">
                          <a:effectLst/>
                        </a:rPr>
                        <a:t>37.226.989 lei</a:t>
                      </a:r>
                      <a:endParaRPr lang="en-US" sz="1000" dirty="0">
                        <a:effectLst/>
                        <a:latin typeface="Times New Roman" panose="02020603050405020304" pitchFamily="18" charset="0"/>
                        <a:ea typeface="Times New Roman" panose="02020603050405020304" pitchFamily="18" charset="0"/>
                      </a:endParaRPr>
                    </a:p>
                  </a:txBody>
                  <a:tcPr marL="37716" marR="37716" marT="0" marB="0"/>
                </a:tc>
                <a:extLst>
                  <a:ext uri="{0D108BD9-81ED-4DB2-BD59-A6C34878D82A}">
                    <a16:rowId xmlns:a16="http://schemas.microsoft.com/office/drawing/2014/main" val="233130234"/>
                  </a:ext>
                </a:extLst>
              </a:tr>
            </a:tbl>
          </a:graphicData>
        </a:graphic>
      </p:graphicFrame>
    </p:spTree>
    <p:extLst>
      <p:ext uri="{BB962C8B-B14F-4D97-AF65-F5344CB8AC3E}">
        <p14:creationId xmlns:p14="http://schemas.microsoft.com/office/powerpoint/2010/main" val="604839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5257800"/>
          </a:xfrm>
        </p:spPr>
        <p:txBody>
          <a:bodyPr>
            <a:normAutofit/>
          </a:bodyPr>
          <a:lstStyle/>
          <a:p>
            <a:r>
              <a:rPr lang="ro-RO" sz="1800" dirty="0">
                <a:effectLst/>
                <a:latin typeface="+mj-lt"/>
                <a:ea typeface="Times New Roman" panose="02020603050405020304" pitchFamily="18" charset="0"/>
              </a:rPr>
              <a:t>Cele mai vechi dovezile arheologice ale așezării Techirghiol datează din neolitic, așezarea fiind inclusă în faza a doua a culturii Hamangia - Cernavodă</a:t>
            </a:r>
            <a:r>
              <a:rPr lang="en-US" sz="1800" dirty="0">
                <a:latin typeface="+mj-lt"/>
              </a:rPr>
              <a:t>.</a:t>
            </a:r>
          </a:p>
          <a:p>
            <a:r>
              <a:rPr lang="ro-RO" sz="1800" dirty="0">
                <a:effectLst/>
                <a:latin typeface="+mj-lt"/>
                <a:ea typeface="Times New Roman" panose="02020603050405020304" pitchFamily="18" charset="0"/>
                <a:cs typeface="Times New Roman" panose="02020603050405020304" pitchFamily="18" charset="0"/>
              </a:rPr>
              <a:t>La jumătatea secolului al XVI-lea, Dobrogea a intrat sub ocupație otomană și din această perioadă (1560) avem și o primă mențiune documentară a așezării Techirghiol, când TekfĂźr-kĂśy este numit, în firmane ale sultanului Suleyman Magnificul către domnitorul Moldovei. De acum înainte vom întâlni numele așezării sub TekfĂźr-kĂśy sau TekfĂźr-golĂź (TekfĂźr - vărgat, iar kĂśy/golĂź este un cuvânt de origine turcă, care desemnează un lac sub influența vântului şi a sării vărgat). </a:t>
            </a:r>
            <a:endParaRPr lang="en-US" sz="1800" dirty="0">
              <a:effectLst/>
              <a:latin typeface="+mj-lt"/>
              <a:ea typeface="Calibri" panose="020F0502020204030204" pitchFamily="34" charset="0"/>
              <a:cs typeface="Times New Roman" panose="02020603050405020304" pitchFamily="18" charset="0"/>
            </a:endParaRPr>
          </a:p>
          <a:p>
            <a:r>
              <a:rPr lang="ro-RO" sz="1800" dirty="0">
                <a:effectLst/>
                <a:latin typeface="+mj-lt"/>
                <a:ea typeface="Times New Roman" panose="02020603050405020304" pitchFamily="18" charset="0"/>
                <a:cs typeface="Times New Roman" panose="02020603050405020304" pitchFamily="18" charset="0"/>
              </a:rPr>
              <a:t>De-a lungul timpului, orașul Techirghiol a atras elita culturală românească </a:t>
            </a:r>
            <a:r>
              <a:rPr lang="en-US" sz="1800" dirty="0">
                <a:effectLst/>
                <a:latin typeface="+mj-lt"/>
                <a:ea typeface="Times New Roman" panose="02020603050405020304" pitchFamily="18" charset="0"/>
                <a:cs typeface="Times New Roman" panose="02020603050405020304" pitchFamily="18" charset="0"/>
              </a:rPr>
              <a:t>p</a:t>
            </a:r>
            <a:r>
              <a:rPr lang="ro-RO" sz="1800" dirty="0">
                <a:effectLst/>
                <a:latin typeface="+mj-lt"/>
                <a:ea typeface="Times New Roman" panose="02020603050405020304" pitchFamily="18" charset="0"/>
                <a:cs typeface="Times New Roman" panose="02020603050405020304" pitchFamily="18" charset="0"/>
              </a:rPr>
              <a:t>rintre </a:t>
            </a:r>
            <a:r>
              <a:rPr lang="en-US" sz="1800" dirty="0">
                <a:effectLst/>
                <a:latin typeface="+mj-lt"/>
                <a:ea typeface="Times New Roman" panose="02020603050405020304" pitchFamily="18" charset="0"/>
                <a:cs typeface="Times New Roman" panose="02020603050405020304" pitchFamily="18" charset="0"/>
              </a:rPr>
              <a:t>care </a:t>
            </a:r>
            <a:r>
              <a:rPr lang="ro-RO" sz="1800" dirty="0">
                <a:effectLst/>
                <a:latin typeface="+mj-lt"/>
                <a:ea typeface="Times New Roman" panose="02020603050405020304" pitchFamily="18" charset="0"/>
                <a:cs typeface="Times New Roman" panose="02020603050405020304" pitchFamily="18" charset="0"/>
              </a:rPr>
              <a:t>îi regăsim pe Mircea Eliade, ai cărui părinți dețineau încă din 1906, o casă de vacanță în Techirghiol - Vila Claudia -, Cezar Petrescu, Tudor Arghezi, Ionel Teodoreanu.</a:t>
            </a:r>
            <a:r>
              <a:rPr lang="en-US" sz="1800" dirty="0">
                <a:effectLst/>
                <a:latin typeface="+mj-lt"/>
                <a:ea typeface="Times New Roman" panose="02020603050405020304" pitchFamily="18" charset="0"/>
                <a:cs typeface="Times New Roman" panose="02020603050405020304" pitchFamily="18" charset="0"/>
              </a:rPr>
              <a:t> </a:t>
            </a:r>
            <a:r>
              <a:rPr lang="en-US" sz="1800" b="1" i="0" dirty="0" err="1">
                <a:effectLst/>
                <a:latin typeface="+mj-lt"/>
              </a:rPr>
              <a:t>Camil</a:t>
            </a:r>
            <a:r>
              <a:rPr lang="en-US" sz="1800" b="1" i="0" dirty="0">
                <a:effectLst/>
                <a:latin typeface="+mj-lt"/>
              </a:rPr>
              <a:t> Petrescu </a:t>
            </a:r>
            <a:r>
              <a:rPr lang="en-US" sz="1800" b="1" i="0" dirty="0" err="1">
                <a:effectLst/>
                <a:latin typeface="+mj-lt"/>
              </a:rPr>
              <a:t>și</a:t>
            </a:r>
            <a:r>
              <a:rPr lang="en-US" sz="1800" b="1" i="0" dirty="0">
                <a:effectLst/>
                <a:latin typeface="+mj-lt"/>
              </a:rPr>
              <a:t>-a </a:t>
            </a:r>
            <a:r>
              <a:rPr lang="en-US" sz="1800" b="1" i="0" dirty="0" err="1">
                <a:effectLst/>
                <a:latin typeface="+mj-lt"/>
              </a:rPr>
              <a:t>plasat</a:t>
            </a:r>
            <a:r>
              <a:rPr lang="en-US" sz="1800" b="1" i="0" dirty="0">
                <a:effectLst/>
                <a:latin typeface="+mj-lt"/>
              </a:rPr>
              <a:t> o </a:t>
            </a:r>
            <a:r>
              <a:rPr lang="en-US" sz="1800" b="1" i="0" dirty="0" err="1">
                <a:effectLst/>
                <a:latin typeface="+mj-lt"/>
              </a:rPr>
              <a:t>parte</a:t>
            </a:r>
            <a:r>
              <a:rPr lang="en-US" sz="1800" b="1" i="0" dirty="0">
                <a:effectLst/>
                <a:latin typeface="+mj-lt"/>
              </a:rPr>
              <a:t> a </a:t>
            </a:r>
            <a:r>
              <a:rPr lang="en-US" sz="1800" b="1" i="0" dirty="0" err="1">
                <a:effectLst/>
                <a:latin typeface="+mj-lt"/>
              </a:rPr>
              <a:t>acțiunii</a:t>
            </a:r>
            <a:r>
              <a:rPr lang="en-US" sz="1800" b="1" i="0" dirty="0">
                <a:effectLst/>
                <a:latin typeface="+mj-lt"/>
              </a:rPr>
              <a:t> </a:t>
            </a:r>
            <a:r>
              <a:rPr lang="en-US" sz="1800" b="1" i="0" dirty="0" err="1">
                <a:effectLst/>
                <a:latin typeface="+mj-lt"/>
              </a:rPr>
              <a:t>romanului</a:t>
            </a:r>
            <a:r>
              <a:rPr lang="en-US" sz="1800" b="1" i="0" dirty="0">
                <a:effectLst/>
                <a:latin typeface="+mj-lt"/>
              </a:rPr>
              <a:t> </a:t>
            </a:r>
            <a:r>
              <a:rPr lang="en-US" sz="1800" b="1" i="0" dirty="0" err="1">
                <a:effectLst/>
                <a:latin typeface="+mj-lt"/>
              </a:rPr>
              <a:t>său</a:t>
            </a:r>
            <a:r>
              <a:rPr lang="en-US" sz="1800" b="1" i="0" dirty="0">
                <a:effectLst/>
                <a:latin typeface="+mj-lt"/>
              </a:rPr>
              <a:t> </a:t>
            </a:r>
            <a:r>
              <a:rPr lang="en-US" sz="1800" b="1" i="0" dirty="0" err="1">
                <a:effectLst/>
                <a:latin typeface="+mj-lt"/>
              </a:rPr>
              <a:t>Patul</a:t>
            </a:r>
            <a:r>
              <a:rPr lang="en-US" sz="1800" b="1" i="0" dirty="0">
                <a:effectLst/>
                <a:latin typeface="+mj-lt"/>
              </a:rPr>
              <a:t> </a:t>
            </a:r>
            <a:r>
              <a:rPr lang="en-US" sz="1800" b="1" i="0" dirty="0" err="1">
                <a:effectLst/>
                <a:latin typeface="+mj-lt"/>
              </a:rPr>
              <a:t>lui</a:t>
            </a:r>
            <a:r>
              <a:rPr lang="en-US" sz="1800" b="1" i="0" dirty="0">
                <a:effectLst/>
                <a:latin typeface="+mj-lt"/>
              </a:rPr>
              <a:t> </a:t>
            </a:r>
            <a:r>
              <a:rPr lang="en-US" sz="1800" b="1" i="0" dirty="0" err="1">
                <a:effectLst/>
                <a:latin typeface="+mj-lt"/>
              </a:rPr>
              <a:t>Procust</a:t>
            </a:r>
            <a:r>
              <a:rPr lang="en-US" sz="1800" b="1" i="0" dirty="0">
                <a:effectLst/>
                <a:latin typeface="+mj-lt"/>
              </a:rPr>
              <a:t> </a:t>
            </a:r>
            <a:r>
              <a:rPr lang="en-US" sz="1800" b="1" i="0" dirty="0" err="1">
                <a:effectLst/>
                <a:latin typeface="+mj-lt"/>
              </a:rPr>
              <a:t>în</a:t>
            </a:r>
            <a:r>
              <a:rPr lang="en-US" sz="1800" b="1" i="0" dirty="0">
                <a:effectLst/>
                <a:latin typeface="+mj-lt"/>
              </a:rPr>
              <a:t> </a:t>
            </a:r>
            <a:r>
              <a:rPr lang="en-US" sz="1800" b="1" i="0" dirty="0" err="1">
                <a:effectLst/>
                <a:latin typeface="+mj-lt"/>
              </a:rPr>
              <a:t>Techirghiol</a:t>
            </a:r>
            <a:r>
              <a:rPr lang="en-US" sz="1800" b="1" i="0" dirty="0">
                <a:effectLst/>
                <a:latin typeface="+mj-lt"/>
              </a:rPr>
              <a:t>, </a:t>
            </a:r>
            <a:r>
              <a:rPr lang="en-US" sz="1800" b="1" i="0" dirty="0" err="1">
                <a:effectLst/>
                <a:latin typeface="+mj-lt"/>
              </a:rPr>
              <a:t>acțiune</a:t>
            </a:r>
            <a:r>
              <a:rPr lang="en-US" sz="1800" b="1" i="0" dirty="0">
                <a:effectLst/>
                <a:latin typeface="+mj-lt"/>
              </a:rPr>
              <a:t> </a:t>
            </a:r>
            <a:r>
              <a:rPr lang="en-US" sz="1800" b="1" i="0" dirty="0" err="1">
                <a:effectLst/>
                <a:latin typeface="+mj-lt"/>
              </a:rPr>
              <a:t>desfășurată</a:t>
            </a:r>
            <a:r>
              <a:rPr lang="en-US" sz="1800" b="1" i="0" dirty="0">
                <a:effectLst/>
                <a:latin typeface="+mj-lt"/>
              </a:rPr>
              <a:t> </a:t>
            </a:r>
            <a:r>
              <a:rPr lang="en-US" sz="1800" b="1" i="0" dirty="0" err="1">
                <a:effectLst/>
                <a:latin typeface="+mj-lt"/>
              </a:rPr>
              <a:t>între</a:t>
            </a:r>
            <a:r>
              <a:rPr lang="en-US" sz="1800" b="1" i="0" dirty="0">
                <a:effectLst/>
                <a:latin typeface="+mj-lt"/>
              </a:rPr>
              <a:t> </a:t>
            </a:r>
            <a:r>
              <a:rPr lang="en-US" sz="1800" b="1" i="0" dirty="0" err="1">
                <a:effectLst/>
                <a:latin typeface="+mj-lt"/>
              </a:rPr>
              <a:t>anii</a:t>
            </a:r>
            <a:r>
              <a:rPr lang="en-US" sz="1800" b="1" i="0" dirty="0">
                <a:effectLst/>
                <a:latin typeface="+mj-lt"/>
              </a:rPr>
              <a:t> 1926 </a:t>
            </a:r>
            <a:r>
              <a:rPr lang="en-US" sz="1800" b="1" i="0" dirty="0" err="1">
                <a:effectLst/>
                <a:latin typeface="+mj-lt"/>
              </a:rPr>
              <a:t>și</a:t>
            </a:r>
            <a:r>
              <a:rPr lang="en-US" sz="1800" b="1" i="0" dirty="0">
                <a:effectLst/>
                <a:latin typeface="+mj-lt"/>
              </a:rPr>
              <a:t> 1928, </a:t>
            </a:r>
            <a:r>
              <a:rPr lang="en-US" sz="1800" b="1" i="0" dirty="0" err="1">
                <a:effectLst/>
                <a:latin typeface="+mj-lt"/>
              </a:rPr>
              <a:t>și</a:t>
            </a:r>
            <a:r>
              <a:rPr lang="en-US" sz="1800" b="1" i="0" dirty="0">
                <a:effectLst/>
                <a:latin typeface="+mj-lt"/>
              </a:rPr>
              <a:t> a </a:t>
            </a:r>
            <a:r>
              <a:rPr lang="en-US" sz="1800" b="1" i="0" dirty="0" err="1">
                <a:effectLst/>
                <a:latin typeface="+mj-lt"/>
              </a:rPr>
              <a:t>redat</a:t>
            </a:r>
            <a:r>
              <a:rPr lang="en-US" sz="1800" b="1" i="0" dirty="0">
                <a:effectLst/>
                <a:latin typeface="+mj-lt"/>
              </a:rPr>
              <a:t> </a:t>
            </a:r>
            <a:r>
              <a:rPr lang="en-US" sz="1800" b="1" i="0" dirty="0" err="1">
                <a:effectLst/>
                <a:latin typeface="+mj-lt"/>
              </a:rPr>
              <a:t>prin</a:t>
            </a:r>
            <a:r>
              <a:rPr lang="en-US" sz="1800" b="1" i="0" dirty="0">
                <a:effectLst/>
                <a:latin typeface="+mj-lt"/>
              </a:rPr>
              <a:t> </a:t>
            </a:r>
            <a:r>
              <a:rPr lang="en-US" sz="1800" b="1" i="0" dirty="0" err="1">
                <a:effectLst/>
                <a:latin typeface="+mj-lt"/>
              </a:rPr>
              <a:t>cuvânt</a:t>
            </a:r>
            <a:r>
              <a:rPr lang="en-US" sz="1800" b="1" i="0" dirty="0">
                <a:effectLst/>
                <a:latin typeface="+mj-lt"/>
              </a:rPr>
              <a:t> </a:t>
            </a:r>
            <a:r>
              <a:rPr lang="en-US" sz="1800" b="1" i="0" dirty="0" err="1">
                <a:effectLst/>
                <a:latin typeface="+mj-lt"/>
              </a:rPr>
              <a:t>substanța</a:t>
            </a:r>
            <a:r>
              <a:rPr lang="en-US" sz="1800" b="1" i="0" dirty="0">
                <a:effectLst/>
                <a:latin typeface="+mj-lt"/>
              </a:rPr>
              <a:t> </a:t>
            </a:r>
            <a:r>
              <a:rPr lang="en-US" sz="1800" b="1" i="0" dirty="0" err="1">
                <a:effectLst/>
                <a:latin typeface="+mj-lt"/>
              </a:rPr>
              <a:t>personagiilor</a:t>
            </a:r>
            <a:r>
              <a:rPr lang="en-US" sz="1800" b="1" i="0" dirty="0">
                <a:effectLst/>
                <a:latin typeface="+mj-lt"/>
              </a:rPr>
              <a:t> din </a:t>
            </a:r>
            <a:r>
              <a:rPr lang="en-US" sz="1800" b="1" i="0" dirty="0" err="1">
                <a:effectLst/>
                <a:latin typeface="+mj-lt"/>
              </a:rPr>
              <a:t>acel</a:t>
            </a:r>
            <a:r>
              <a:rPr lang="en-US" sz="1800" b="1" i="0" dirty="0">
                <a:effectLst/>
                <a:latin typeface="+mj-lt"/>
              </a:rPr>
              <a:t> interval de </a:t>
            </a:r>
            <a:r>
              <a:rPr lang="en-US" sz="1800" b="1" i="0" dirty="0" err="1">
                <a:effectLst/>
                <a:latin typeface="+mj-lt"/>
              </a:rPr>
              <a:t>timp</a:t>
            </a:r>
            <a:endParaRPr lang="en-US" sz="1800" b="1" dirty="0">
              <a:effectLst/>
              <a:latin typeface="+mj-lt"/>
              <a:ea typeface="Calibri" panose="020F0502020204030204" pitchFamily="34" charset="0"/>
              <a:cs typeface="Times New Roman" panose="02020603050405020304" pitchFamily="18" charset="0"/>
            </a:endParaRPr>
          </a:p>
          <a:p>
            <a:endParaRPr lang="en-US" sz="1800" dirty="0"/>
          </a:p>
          <a:p>
            <a:endParaRPr lang="en-US" sz="1800" dirty="0"/>
          </a:p>
        </p:txBody>
      </p:sp>
      <p:sp>
        <p:nvSpPr>
          <p:cNvPr id="3" name="Title 2"/>
          <p:cNvSpPr>
            <a:spLocks noGrp="1"/>
          </p:cNvSpPr>
          <p:nvPr>
            <p:ph type="title"/>
          </p:nvPr>
        </p:nvSpPr>
        <p:spPr/>
        <p:txBody>
          <a:bodyPr>
            <a:normAutofit/>
          </a:bodyPr>
          <a:lstStyle/>
          <a:p>
            <a:r>
              <a:rPr lang="en-US" sz="3600" dirty="0" err="1">
                <a:solidFill>
                  <a:srgbClr val="FF0000"/>
                </a:solidFill>
              </a:rPr>
              <a:t>Techirghiol</a:t>
            </a:r>
            <a:r>
              <a:rPr lang="en-US" sz="3600" dirty="0">
                <a:solidFill>
                  <a:srgbClr val="FF0000"/>
                </a:solidFill>
              </a:rPr>
              <a:t> - </a:t>
            </a:r>
            <a:r>
              <a:rPr lang="en-US" sz="3600" dirty="0" err="1">
                <a:solidFill>
                  <a:srgbClr val="FF0000"/>
                </a:solidFill>
              </a:rPr>
              <a:t>istorie</a:t>
            </a:r>
            <a:endParaRPr lang="en-US" sz="3600" dirty="0">
              <a:solidFill>
                <a:srgbClr val="FF0000"/>
              </a:solidFill>
            </a:endParaRPr>
          </a:p>
        </p:txBody>
      </p:sp>
    </p:spTree>
    <p:extLst>
      <p:ext uri="{BB962C8B-B14F-4D97-AF65-F5344CB8AC3E}">
        <p14:creationId xmlns:p14="http://schemas.microsoft.com/office/powerpoint/2010/main" val="504517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D5CE0C-CEE8-FD3F-AB40-71D22F4432E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C2C18BD-2CB2-2BDB-14EE-1CDC789B5AAB}"/>
              </a:ext>
            </a:extLst>
          </p:cNvPr>
          <p:cNvSpPr>
            <a:spLocks noGrp="1"/>
          </p:cNvSpPr>
          <p:nvPr>
            <p:ph idx="1"/>
          </p:nvPr>
        </p:nvSpPr>
        <p:spPr>
          <a:xfrm>
            <a:off x="457200" y="1524001"/>
            <a:ext cx="8229600" cy="5105400"/>
          </a:xfrm>
        </p:spPr>
        <p:txBody>
          <a:bodyPr>
            <a:normAutofit/>
          </a:bodyPr>
          <a:lstStyle/>
          <a:p>
            <a:r>
              <a:rPr lang="ro-RO" sz="1800" dirty="0">
                <a:effectLst/>
                <a:latin typeface="+mj-lt"/>
                <a:ea typeface="Times New Roman" panose="02020603050405020304" pitchFamily="18" charset="0"/>
              </a:rPr>
              <a:t>Cele mai vechi dovezile arheologice ale așezării Techirghiol datează din neolitic, așezarea fiind inclusă în faza a doua a culturii Hamangia - Cernavodă</a:t>
            </a:r>
            <a:r>
              <a:rPr lang="en-US" sz="1800" dirty="0">
                <a:latin typeface="+mj-lt"/>
              </a:rPr>
              <a:t>.</a:t>
            </a:r>
          </a:p>
          <a:p>
            <a:r>
              <a:rPr lang="en-US" sz="1800" b="0" i="0" dirty="0" err="1">
                <a:effectLst/>
                <a:latin typeface="+mj-lt"/>
              </a:rPr>
              <a:t>În</a:t>
            </a:r>
            <a:r>
              <a:rPr lang="en-US" sz="1800" b="0" i="0" dirty="0">
                <a:effectLst/>
                <a:latin typeface="+mj-lt"/>
              </a:rPr>
              <a:t> </a:t>
            </a:r>
            <a:r>
              <a:rPr lang="en-US" sz="1800" b="0" i="0" dirty="0" err="1">
                <a:effectLst/>
                <a:latin typeface="+mj-lt"/>
              </a:rPr>
              <a:t>anul</a:t>
            </a:r>
            <a:r>
              <a:rPr lang="en-US" sz="1800" b="0" i="0" dirty="0">
                <a:effectLst/>
                <a:latin typeface="+mj-lt"/>
              </a:rPr>
              <a:t> 1388 Dobrogea s-a unit </a:t>
            </a:r>
            <a:r>
              <a:rPr lang="en-US" sz="1800" b="0" i="0" dirty="0" err="1">
                <a:effectLst/>
                <a:latin typeface="+mj-lt"/>
              </a:rPr>
              <a:t>pentru</a:t>
            </a:r>
            <a:r>
              <a:rPr lang="en-US" sz="1800" b="0" i="0" dirty="0">
                <a:effectLst/>
                <a:latin typeface="+mj-lt"/>
              </a:rPr>
              <a:t> prima </a:t>
            </a:r>
            <a:r>
              <a:rPr lang="en-US" sz="1800" b="0" i="0" dirty="0" err="1">
                <a:effectLst/>
                <a:latin typeface="+mj-lt"/>
              </a:rPr>
              <a:t>dată</a:t>
            </a:r>
            <a:r>
              <a:rPr lang="en-US" sz="1800" b="0" i="0" dirty="0">
                <a:effectLst/>
                <a:latin typeface="+mj-lt"/>
              </a:rPr>
              <a:t> cu </a:t>
            </a:r>
            <a:r>
              <a:rPr lang="en-US" sz="1800" b="0" i="0" dirty="0" err="1">
                <a:effectLst/>
                <a:latin typeface="+mj-lt"/>
              </a:rPr>
              <a:t>Țara</a:t>
            </a:r>
            <a:r>
              <a:rPr lang="en-US" sz="1800" b="0" i="0" dirty="0">
                <a:effectLst/>
                <a:latin typeface="+mj-lt"/>
              </a:rPr>
              <a:t> </a:t>
            </a:r>
            <a:r>
              <a:rPr lang="en-US" sz="1800" b="0" i="0" dirty="0" err="1">
                <a:effectLst/>
                <a:latin typeface="+mj-lt"/>
              </a:rPr>
              <a:t>Românească</a:t>
            </a:r>
            <a:r>
              <a:rPr lang="en-US" sz="1800" b="0" i="0" dirty="0">
                <a:effectLst/>
                <a:latin typeface="+mj-lt"/>
              </a:rPr>
              <a:t> sub </a:t>
            </a:r>
            <a:r>
              <a:rPr lang="en-US" sz="1800" b="0" i="0" dirty="0" err="1">
                <a:effectLst/>
                <a:latin typeface="+mj-lt"/>
              </a:rPr>
              <a:t>domnia</a:t>
            </a:r>
            <a:r>
              <a:rPr lang="en-US" sz="1800" b="0" i="0" dirty="0">
                <a:effectLst/>
                <a:latin typeface="+mj-lt"/>
              </a:rPr>
              <a:t> </a:t>
            </a:r>
            <a:r>
              <a:rPr lang="en-US" sz="1800" b="0" i="0" dirty="0" err="1">
                <a:effectLst/>
                <a:latin typeface="+mj-lt"/>
              </a:rPr>
              <a:t>lui</a:t>
            </a:r>
            <a:r>
              <a:rPr lang="en-US" sz="1800" b="0" i="0" dirty="0">
                <a:effectLst/>
                <a:latin typeface="+mj-lt"/>
              </a:rPr>
              <a:t> Mircea cel </a:t>
            </a:r>
            <a:r>
              <a:rPr lang="en-US" sz="1800" b="0" i="0" dirty="0" err="1">
                <a:effectLst/>
                <a:latin typeface="+mj-lt"/>
              </a:rPr>
              <a:t>Bătrân</a:t>
            </a:r>
            <a:r>
              <a:rPr lang="en-US" sz="1800" b="0" i="0" dirty="0">
                <a:effectLst/>
                <a:latin typeface="+mj-lt"/>
              </a:rPr>
              <a:t>.</a:t>
            </a:r>
          </a:p>
          <a:p>
            <a:r>
              <a:rPr lang="ro-RO" sz="1800" dirty="0">
                <a:effectLst/>
                <a:latin typeface="+mj-lt"/>
                <a:ea typeface="Times New Roman" panose="02020603050405020304" pitchFamily="18" charset="0"/>
                <a:cs typeface="Times New Roman" panose="02020603050405020304" pitchFamily="18" charset="0"/>
              </a:rPr>
              <a:t>La jumătatea secolului al XVI-lea, Dobrogea a intrat sub ocupație otomană și din această perioadă (1560) avem și o primă mențiune documentară a așezării Techirghiol, când TekfĂźr-kĂśy este numit, în firmane ale sultanului Suleyman Magnificul către domnitorul Moldovei. De acum înainte vom întâlni numele așezării sub TekfĂźr-kĂśy sau TekfĂźr-golĂź (TekfĂźr - vărgat, iar kĂśy/golĂź este un cuvânt de origine turcă, care desemnează un lac sub influența vântului şi a sării vărgat). </a:t>
            </a:r>
            <a:endParaRPr lang="en-US" sz="1800" dirty="0">
              <a:effectLst/>
              <a:latin typeface="+mj-lt"/>
              <a:ea typeface="Times New Roman" panose="02020603050405020304" pitchFamily="18" charset="0"/>
              <a:cs typeface="Times New Roman" panose="02020603050405020304" pitchFamily="18" charset="0"/>
            </a:endParaRPr>
          </a:p>
          <a:p>
            <a:r>
              <a:rPr lang="en-US" sz="1800" b="0" i="0" dirty="0">
                <a:effectLst/>
                <a:latin typeface="+mj-lt"/>
              </a:rPr>
              <a:t>La 1 </a:t>
            </a:r>
            <a:r>
              <a:rPr lang="en-US" sz="1800" b="0" i="0" dirty="0" err="1">
                <a:effectLst/>
                <a:latin typeface="+mj-lt"/>
              </a:rPr>
              <a:t>decembrie</a:t>
            </a:r>
            <a:r>
              <a:rPr lang="en-US" sz="1800" b="0" i="0" dirty="0">
                <a:effectLst/>
                <a:latin typeface="+mj-lt"/>
              </a:rPr>
              <a:t> 1878 </a:t>
            </a:r>
            <a:r>
              <a:rPr lang="en-US" sz="1800" b="0" i="0" dirty="0" err="1">
                <a:effectLst/>
                <a:latin typeface="+mj-lt"/>
              </a:rPr>
              <a:t>trupele</a:t>
            </a:r>
            <a:r>
              <a:rPr lang="en-US" sz="1800" b="0" i="0" dirty="0">
                <a:effectLst/>
                <a:latin typeface="+mj-lt"/>
              </a:rPr>
              <a:t> </a:t>
            </a:r>
            <a:r>
              <a:rPr lang="en-US" sz="1800" b="0" i="0" dirty="0" err="1">
                <a:effectLst/>
                <a:latin typeface="+mj-lt"/>
              </a:rPr>
              <a:t>române</a:t>
            </a:r>
            <a:r>
              <a:rPr lang="en-US" sz="1800" b="0" i="0" dirty="0">
                <a:effectLst/>
                <a:latin typeface="+mj-lt"/>
              </a:rPr>
              <a:t> </a:t>
            </a:r>
            <a:r>
              <a:rPr lang="en-US" sz="1800" b="0" i="0" dirty="0" err="1">
                <a:effectLst/>
                <a:latin typeface="+mj-lt"/>
              </a:rPr>
              <a:t>intră</a:t>
            </a:r>
            <a:r>
              <a:rPr lang="en-US" sz="1800" b="0" i="0" dirty="0">
                <a:effectLst/>
                <a:latin typeface="+mj-lt"/>
              </a:rPr>
              <a:t> </a:t>
            </a:r>
            <a:r>
              <a:rPr lang="en-US" sz="1800" b="0" i="0" dirty="0" err="1">
                <a:effectLst/>
                <a:latin typeface="+mj-lt"/>
              </a:rPr>
              <a:t>în</a:t>
            </a:r>
            <a:r>
              <a:rPr lang="en-US" sz="1800" b="0" i="0" dirty="0">
                <a:effectLst/>
                <a:latin typeface="+mj-lt"/>
              </a:rPr>
              <a:t> Dobrogea, </a:t>
            </a:r>
            <a:r>
              <a:rPr lang="en-US" sz="1800" b="0" i="0" dirty="0" err="1">
                <a:effectLst/>
                <a:latin typeface="+mj-lt"/>
              </a:rPr>
              <a:t>ceea</a:t>
            </a:r>
            <a:r>
              <a:rPr lang="en-US" sz="1800" b="0" i="0" dirty="0">
                <a:effectLst/>
                <a:latin typeface="+mj-lt"/>
              </a:rPr>
              <a:t> </a:t>
            </a:r>
            <a:r>
              <a:rPr lang="en-US" sz="1800" b="0" i="0" dirty="0" err="1">
                <a:effectLst/>
                <a:latin typeface="+mj-lt"/>
              </a:rPr>
              <a:t>ce</a:t>
            </a:r>
            <a:r>
              <a:rPr lang="en-US" sz="1800" b="0" i="0" dirty="0">
                <a:effectLst/>
                <a:latin typeface="+mj-lt"/>
              </a:rPr>
              <a:t> </a:t>
            </a:r>
            <a:r>
              <a:rPr lang="en-US" sz="1800" b="0" i="0" dirty="0" err="1">
                <a:effectLst/>
                <a:latin typeface="+mj-lt"/>
              </a:rPr>
              <a:t>reprezintă</a:t>
            </a:r>
            <a:r>
              <a:rPr lang="en-US" sz="1800" b="0" i="0" dirty="0">
                <a:effectLst/>
                <a:latin typeface="+mj-lt"/>
              </a:rPr>
              <a:t> </a:t>
            </a:r>
            <a:r>
              <a:rPr lang="en-US" sz="1800" b="0" i="0" dirty="0" err="1">
                <a:effectLst/>
                <a:latin typeface="+mj-lt"/>
              </a:rPr>
              <a:t>și</a:t>
            </a:r>
            <a:r>
              <a:rPr lang="en-US" sz="1800" b="0" i="0" dirty="0">
                <a:effectLst/>
                <a:latin typeface="+mj-lt"/>
              </a:rPr>
              <a:t> </a:t>
            </a:r>
            <a:r>
              <a:rPr lang="en-US" sz="1800" b="0" i="0" dirty="0" err="1">
                <a:effectLst/>
                <a:latin typeface="+mj-lt"/>
              </a:rPr>
              <a:t>factic</a:t>
            </a:r>
            <a:r>
              <a:rPr lang="en-US" sz="1800" b="0" i="0" dirty="0">
                <a:effectLst/>
                <a:latin typeface="+mj-lt"/>
              </a:rPr>
              <a:t>, </a:t>
            </a:r>
            <a:r>
              <a:rPr lang="en-US" sz="1800" b="0" i="0" dirty="0" err="1">
                <a:effectLst/>
                <a:latin typeface="+mj-lt"/>
              </a:rPr>
              <a:t>alipirea</a:t>
            </a:r>
            <a:r>
              <a:rPr lang="en-US" sz="1800" b="0" i="0" dirty="0">
                <a:effectLst/>
                <a:latin typeface="+mj-lt"/>
              </a:rPr>
              <a:t> </a:t>
            </a:r>
            <a:r>
              <a:rPr lang="en-US" sz="1800" b="0" i="0" dirty="0" err="1">
                <a:effectLst/>
                <a:latin typeface="+mj-lt"/>
              </a:rPr>
              <a:t>provinciei</a:t>
            </a:r>
            <a:r>
              <a:rPr lang="en-US" sz="1800" b="0" i="0" dirty="0">
                <a:effectLst/>
                <a:latin typeface="+mj-lt"/>
              </a:rPr>
              <a:t> cu </a:t>
            </a:r>
            <a:r>
              <a:rPr lang="en-US" sz="1800" b="0" i="0" dirty="0" err="1">
                <a:effectLst/>
                <a:latin typeface="+mj-lt"/>
              </a:rPr>
              <a:t>țara</a:t>
            </a:r>
            <a:r>
              <a:rPr lang="en-US" sz="1800" b="0" i="0" dirty="0">
                <a:effectLst/>
                <a:latin typeface="+mj-lt"/>
              </a:rPr>
              <a:t>.</a:t>
            </a:r>
            <a:endParaRPr lang="en-US" sz="1800" dirty="0">
              <a:effectLst/>
              <a:latin typeface="+mj-lt"/>
              <a:ea typeface="Calibri" panose="020F0502020204030204" pitchFamily="34" charset="0"/>
              <a:cs typeface="Times New Roman" panose="02020603050405020304" pitchFamily="18" charset="0"/>
            </a:endParaRPr>
          </a:p>
          <a:p>
            <a:endParaRPr lang="en-US" sz="1800" dirty="0"/>
          </a:p>
          <a:p>
            <a:endParaRPr lang="en-US" sz="1800" dirty="0"/>
          </a:p>
        </p:txBody>
      </p:sp>
      <p:sp>
        <p:nvSpPr>
          <p:cNvPr id="3" name="Title 2">
            <a:extLst>
              <a:ext uri="{FF2B5EF4-FFF2-40B4-BE49-F238E27FC236}">
                <a16:creationId xmlns:a16="http://schemas.microsoft.com/office/drawing/2014/main" id="{827492F8-3AEB-FF7B-C647-3E86CA267770}"/>
              </a:ext>
            </a:extLst>
          </p:cNvPr>
          <p:cNvSpPr>
            <a:spLocks noGrp="1"/>
          </p:cNvSpPr>
          <p:nvPr>
            <p:ph type="title"/>
          </p:nvPr>
        </p:nvSpPr>
        <p:spPr/>
        <p:txBody>
          <a:bodyPr>
            <a:normAutofit/>
          </a:bodyPr>
          <a:lstStyle/>
          <a:p>
            <a:r>
              <a:rPr lang="en-US" sz="3600" dirty="0" err="1">
                <a:solidFill>
                  <a:srgbClr val="FF0000"/>
                </a:solidFill>
              </a:rPr>
              <a:t>Techirghiol</a:t>
            </a:r>
            <a:r>
              <a:rPr lang="en-US" sz="3600" dirty="0">
                <a:solidFill>
                  <a:srgbClr val="FF0000"/>
                </a:solidFill>
              </a:rPr>
              <a:t> - </a:t>
            </a:r>
            <a:r>
              <a:rPr lang="en-US" sz="3600" dirty="0" err="1">
                <a:solidFill>
                  <a:srgbClr val="FF0000"/>
                </a:solidFill>
              </a:rPr>
              <a:t>istorie</a:t>
            </a:r>
            <a:endParaRPr lang="en-US" sz="3600" dirty="0">
              <a:solidFill>
                <a:srgbClr val="FF0000"/>
              </a:solidFill>
            </a:endParaRPr>
          </a:p>
        </p:txBody>
      </p:sp>
    </p:spTree>
    <p:extLst>
      <p:ext uri="{BB962C8B-B14F-4D97-AF65-F5344CB8AC3E}">
        <p14:creationId xmlns:p14="http://schemas.microsoft.com/office/powerpoint/2010/main" val="667961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755954-8C27-D3DD-2E16-E0C35D1C83AC}"/>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91320E-F71F-70F8-E169-809DAB6CA957}"/>
              </a:ext>
            </a:extLst>
          </p:cNvPr>
          <p:cNvSpPr>
            <a:spLocks noGrp="1"/>
          </p:cNvSpPr>
          <p:nvPr>
            <p:ph idx="1"/>
          </p:nvPr>
        </p:nvSpPr>
        <p:spPr>
          <a:xfrm>
            <a:off x="457200" y="1219200"/>
            <a:ext cx="8229600" cy="5257800"/>
          </a:xfrm>
        </p:spPr>
        <p:txBody>
          <a:bodyPr>
            <a:normAutofit/>
          </a:bodyPr>
          <a:lstStyle/>
          <a:p>
            <a:r>
              <a:rPr lang="en-US" sz="1800" b="0" i="0" dirty="0" err="1">
                <a:effectLst/>
                <a:latin typeface="+mj-lt"/>
              </a:rPr>
              <a:t>Techirghiol</a:t>
            </a:r>
            <a:r>
              <a:rPr lang="en-US" sz="1800" b="0" i="0" dirty="0">
                <a:effectLst/>
                <a:latin typeface="+mj-lt"/>
              </a:rPr>
              <a:t>, </a:t>
            </a:r>
            <a:r>
              <a:rPr lang="en-US" sz="1800" b="0" i="0" dirty="0" err="1">
                <a:effectLst/>
                <a:latin typeface="+mj-lt"/>
              </a:rPr>
              <a:t>oraș</a:t>
            </a:r>
            <a:r>
              <a:rPr lang="en-US" sz="1800" b="0" i="0" dirty="0">
                <a:effectLst/>
                <a:latin typeface="+mj-lt"/>
              </a:rPr>
              <a:t> </a:t>
            </a:r>
            <a:r>
              <a:rPr lang="en-US" sz="1800" b="0" i="0" dirty="0" err="1">
                <a:effectLst/>
                <a:latin typeface="+mj-lt"/>
              </a:rPr>
              <a:t>unic</a:t>
            </a:r>
            <a:r>
              <a:rPr lang="en-US" sz="1800" b="0" i="0" dirty="0">
                <a:effectLst/>
                <a:latin typeface="+mj-lt"/>
              </a:rPr>
              <a:t> </a:t>
            </a:r>
            <a:r>
              <a:rPr lang="en-US" sz="1800" b="0" i="0" dirty="0" err="1">
                <a:effectLst/>
                <a:latin typeface="+mj-lt"/>
              </a:rPr>
              <a:t>în</a:t>
            </a:r>
            <a:r>
              <a:rPr lang="en-US" sz="1800" b="0" i="0" dirty="0">
                <a:effectLst/>
                <a:latin typeface="+mj-lt"/>
              </a:rPr>
              <a:t> </a:t>
            </a:r>
            <a:r>
              <a:rPr lang="en-US" sz="1800" b="0" i="0" dirty="0" err="1">
                <a:effectLst/>
                <a:latin typeface="+mj-lt"/>
              </a:rPr>
              <a:t>lume</a:t>
            </a:r>
            <a:r>
              <a:rPr lang="en-US" sz="1800" b="0" i="0" dirty="0">
                <a:effectLst/>
                <a:latin typeface="+mj-lt"/>
              </a:rPr>
              <a:t>, cu o </a:t>
            </a:r>
            <a:r>
              <a:rPr lang="en-US" sz="1800" b="0" i="0" dirty="0" err="1">
                <a:effectLst/>
                <a:latin typeface="+mj-lt"/>
              </a:rPr>
              <a:t>istorie</a:t>
            </a:r>
            <a:r>
              <a:rPr lang="en-US" sz="1800" b="0" i="0" dirty="0">
                <a:effectLst/>
                <a:latin typeface="+mj-lt"/>
              </a:rPr>
              <a:t> </a:t>
            </a:r>
            <a:r>
              <a:rPr lang="en-US" sz="1800" b="0" i="0" dirty="0" err="1">
                <a:effectLst/>
                <a:latin typeface="+mj-lt"/>
              </a:rPr>
              <a:t>fascinantă</a:t>
            </a:r>
            <a:r>
              <a:rPr lang="en-US" sz="1800" b="0" i="0" dirty="0">
                <a:effectLst/>
                <a:latin typeface="+mj-lt"/>
              </a:rPr>
              <a:t>, </a:t>
            </a:r>
            <a:r>
              <a:rPr lang="en-US" sz="1800" b="0" i="0" dirty="0" err="1">
                <a:effectLst/>
                <a:latin typeface="+mj-lt"/>
              </a:rPr>
              <a:t>beneficiază</a:t>
            </a:r>
            <a:r>
              <a:rPr lang="en-US" sz="1800" b="0" i="0" dirty="0">
                <a:effectLst/>
                <a:latin typeface="+mj-lt"/>
              </a:rPr>
              <a:t> de </a:t>
            </a:r>
            <a:r>
              <a:rPr lang="en-US" sz="1800" b="0" i="0" dirty="0" err="1">
                <a:effectLst/>
                <a:latin typeface="+mj-lt"/>
              </a:rPr>
              <a:t>existenta</a:t>
            </a:r>
            <a:r>
              <a:rPr lang="en-US" sz="1800" b="0" i="0" dirty="0">
                <a:effectLst/>
                <a:latin typeface="+mj-lt"/>
              </a:rPr>
              <a:t> </a:t>
            </a:r>
            <a:r>
              <a:rPr lang="en-US" sz="1800" b="0" i="0" dirty="0" err="1">
                <a:effectLst/>
                <a:latin typeface="+mj-lt"/>
              </a:rPr>
              <a:t>unor</a:t>
            </a:r>
            <a:r>
              <a:rPr lang="en-US" sz="1800" b="0" i="0" dirty="0">
                <a:effectLst/>
                <a:latin typeface="+mj-lt"/>
              </a:rPr>
              <a:t> </a:t>
            </a:r>
            <a:r>
              <a:rPr lang="en-US" sz="1800" b="0" i="0" dirty="0" err="1">
                <a:effectLst/>
                <a:latin typeface="+mj-lt"/>
              </a:rPr>
              <a:t>condiții</a:t>
            </a:r>
            <a:r>
              <a:rPr lang="en-US" sz="1800" b="0" i="0" dirty="0">
                <a:effectLst/>
                <a:latin typeface="+mj-lt"/>
              </a:rPr>
              <a:t> </a:t>
            </a:r>
            <a:r>
              <a:rPr lang="en-US" sz="1800" b="0" i="0" dirty="0" err="1">
                <a:effectLst/>
                <a:latin typeface="+mj-lt"/>
              </a:rPr>
              <a:t>naturale</a:t>
            </a:r>
            <a:r>
              <a:rPr lang="en-US" sz="1800" b="0" i="0" dirty="0">
                <a:effectLst/>
                <a:latin typeface="+mj-lt"/>
              </a:rPr>
              <a:t> </a:t>
            </a:r>
            <a:r>
              <a:rPr lang="en-US" sz="1800" b="0" i="0" dirty="0" err="1">
                <a:effectLst/>
                <a:latin typeface="+mj-lt"/>
              </a:rPr>
              <a:t>deosebite</a:t>
            </a:r>
            <a:r>
              <a:rPr lang="en-US" sz="1800" b="0" i="0" dirty="0">
                <a:effectLst/>
                <a:latin typeface="+mj-lt"/>
              </a:rPr>
              <a:t>. </a:t>
            </a:r>
            <a:r>
              <a:rPr lang="en-US" sz="1800" b="0" i="0" dirty="0" err="1">
                <a:effectLst/>
                <a:latin typeface="+mj-lt"/>
              </a:rPr>
              <a:t>Climatul</a:t>
            </a:r>
            <a:r>
              <a:rPr lang="en-US" sz="1800" b="0" i="0" dirty="0">
                <a:effectLst/>
                <a:latin typeface="+mj-lt"/>
              </a:rPr>
              <a:t>, </a:t>
            </a:r>
            <a:r>
              <a:rPr lang="en-US" sz="1800" b="0" i="0" u="none" strike="noStrike" dirty="0" err="1">
                <a:solidFill>
                  <a:srgbClr val="CC9900"/>
                </a:solidFill>
                <a:effectLst/>
                <a:latin typeface="+mj-lt"/>
                <a:hlinkClick r:id="rId2">
                  <a:extLst>
                    <a:ext uri="{A12FA001-AC4F-418D-AE19-62706E023703}">
                      <ahyp:hlinkClr xmlns:ahyp="http://schemas.microsoft.com/office/drawing/2018/hyperlinkcolor" val="tx"/>
                    </a:ext>
                  </a:extLst>
                </a:hlinkClick>
              </a:rPr>
              <a:t>nămolul</a:t>
            </a:r>
            <a:r>
              <a:rPr lang="en-US" sz="1800" b="0" i="0" u="none" strike="noStrike" dirty="0">
                <a:effectLst/>
                <a:latin typeface="+mj-lt"/>
                <a:hlinkClick r:id="rId2">
                  <a:extLst>
                    <a:ext uri="{A12FA001-AC4F-418D-AE19-62706E023703}">
                      <ahyp:hlinkClr xmlns:ahyp="http://schemas.microsoft.com/office/drawing/2018/hyperlinkcolor" val="tx"/>
                    </a:ext>
                  </a:extLst>
                </a:hlinkClick>
              </a:rPr>
              <a:t> sapropelic</a:t>
            </a:r>
            <a:r>
              <a:rPr lang="en-US" sz="1800" b="0" i="0" dirty="0">
                <a:effectLst/>
                <a:latin typeface="+mj-lt"/>
              </a:rPr>
              <a:t>  </a:t>
            </a:r>
            <a:r>
              <a:rPr lang="en-US" sz="1800" b="0" i="0" dirty="0" err="1">
                <a:effectLst/>
                <a:latin typeface="+mj-lt"/>
              </a:rPr>
              <a:t>și</a:t>
            </a:r>
            <a:r>
              <a:rPr lang="en-US" sz="1800" b="0" i="0" dirty="0">
                <a:effectLst/>
                <a:latin typeface="+mj-lt"/>
              </a:rPr>
              <a:t> </a:t>
            </a:r>
            <a:r>
              <a:rPr lang="en-US" sz="1800" b="0" i="0" dirty="0" err="1">
                <a:effectLst/>
                <a:latin typeface="+mj-lt"/>
              </a:rPr>
              <a:t>apa</a:t>
            </a:r>
            <a:r>
              <a:rPr lang="en-US" sz="1800" b="0" i="0" dirty="0">
                <a:effectLst/>
                <a:latin typeface="+mj-lt"/>
              </a:rPr>
              <a:t> </a:t>
            </a:r>
            <a:r>
              <a:rPr lang="en-US" sz="1800" b="0" i="0" dirty="0" err="1">
                <a:effectLst/>
                <a:latin typeface="+mj-lt"/>
              </a:rPr>
              <a:t>sărată</a:t>
            </a:r>
            <a:r>
              <a:rPr lang="en-US" sz="1800" b="0" i="0" dirty="0">
                <a:effectLst/>
                <a:latin typeface="+mj-lt"/>
              </a:rPr>
              <a:t> a </a:t>
            </a:r>
            <a:r>
              <a:rPr lang="en-US" sz="1800" b="0" i="0" u="none" strike="noStrike" dirty="0" err="1">
                <a:solidFill>
                  <a:srgbClr val="CC9900"/>
                </a:solidFill>
                <a:effectLst/>
                <a:latin typeface="+mj-lt"/>
                <a:hlinkClick r:id="rId3">
                  <a:extLst>
                    <a:ext uri="{A12FA001-AC4F-418D-AE19-62706E023703}">
                      <ahyp:hlinkClr xmlns:ahyp="http://schemas.microsoft.com/office/drawing/2018/hyperlinkcolor" val="tx"/>
                    </a:ext>
                  </a:extLst>
                </a:hlinkClick>
              </a:rPr>
              <a:t>Lacului</a:t>
            </a:r>
            <a:r>
              <a:rPr lang="en-US" sz="1800" b="0" i="0" u="none" strike="noStrike" dirty="0">
                <a:solidFill>
                  <a:srgbClr val="CC9900"/>
                </a:solidFill>
                <a:effectLst/>
                <a:latin typeface="+mj-lt"/>
                <a:hlinkClick r:id="rId3">
                  <a:extLst>
                    <a:ext uri="{A12FA001-AC4F-418D-AE19-62706E023703}">
                      <ahyp:hlinkClr xmlns:ahyp="http://schemas.microsoft.com/office/drawing/2018/hyperlinkcolor" val="tx"/>
                    </a:ext>
                  </a:extLst>
                </a:hlinkClick>
              </a:rPr>
              <a:t> </a:t>
            </a:r>
            <a:r>
              <a:rPr lang="en-US" sz="1800" b="0" i="0" u="none" strike="noStrike" dirty="0" err="1">
                <a:effectLst/>
                <a:latin typeface="+mj-lt"/>
                <a:hlinkClick r:id="rId3">
                  <a:extLst>
                    <a:ext uri="{A12FA001-AC4F-418D-AE19-62706E023703}">
                      <ahyp:hlinkClr xmlns:ahyp="http://schemas.microsoft.com/office/drawing/2018/hyperlinkcolor" val="tx"/>
                    </a:ext>
                  </a:extLst>
                </a:hlinkClick>
              </a:rPr>
              <a:t>Techirghiol</a:t>
            </a:r>
            <a:r>
              <a:rPr lang="en-US" sz="1800" b="0" i="0" dirty="0">
                <a:effectLst/>
                <a:latin typeface="+mj-lt"/>
              </a:rPr>
              <a:t>  fac din </a:t>
            </a:r>
            <a:r>
              <a:rPr lang="en-US" sz="1800" b="0" i="0" dirty="0" err="1">
                <a:effectLst/>
                <a:latin typeface="+mj-lt"/>
              </a:rPr>
              <a:t>aceasta</a:t>
            </a:r>
            <a:r>
              <a:rPr lang="en-US" sz="1800" b="0" i="0" dirty="0">
                <a:effectLst/>
                <a:latin typeface="+mj-lt"/>
              </a:rPr>
              <a:t> </a:t>
            </a:r>
            <a:r>
              <a:rPr lang="en-US" sz="1800" b="0" i="0" dirty="0" err="1">
                <a:effectLst/>
                <a:latin typeface="+mj-lt"/>
              </a:rPr>
              <a:t>stațiune</a:t>
            </a:r>
            <a:r>
              <a:rPr lang="en-US" sz="1800" b="0" i="0" dirty="0">
                <a:effectLst/>
                <a:latin typeface="+mj-lt"/>
              </a:rPr>
              <a:t> </a:t>
            </a:r>
            <a:r>
              <a:rPr lang="en-US" sz="1800" b="0" i="0" dirty="0" err="1">
                <a:effectLst/>
                <a:latin typeface="+mj-lt"/>
              </a:rPr>
              <a:t>balneară</a:t>
            </a:r>
            <a:r>
              <a:rPr lang="en-US" sz="1800" b="0" i="0" dirty="0">
                <a:effectLst/>
                <a:latin typeface="+mj-lt"/>
              </a:rPr>
              <a:t> </a:t>
            </a:r>
            <a:r>
              <a:rPr lang="en-US" sz="1800" b="0" i="0" dirty="0" err="1">
                <a:effectLst/>
                <a:latin typeface="+mj-lt"/>
              </a:rPr>
              <a:t>cunoscută</a:t>
            </a:r>
            <a:r>
              <a:rPr lang="en-US" sz="1800" b="0" i="0" dirty="0">
                <a:effectLst/>
                <a:latin typeface="+mj-lt"/>
              </a:rPr>
              <a:t> din </a:t>
            </a:r>
            <a:r>
              <a:rPr lang="en-US" sz="1800" b="0" i="0" dirty="0" err="1">
                <a:effectLst/>
                <a:latin typeface="+mj-lt"/>
              </a:rPr>
              <a:t>anul</a:t>
            </a:r>
            <a:r>
              <a:rPr lang="en-US" sz="1800" b="0" i="0" dirty="0">
                <a:effectLst/>
                <a:latin typeface="+mj-lt"/>
              </a:rPr>
              <a:t> 1899 o </a:t>
            </a:r>
            <a:r>
              <a:rPr lang="en-US" sz="1800" b="0" i="0" dirty="0" err="1">
                <a:effectLst/>
                <a:latin typeface="+mj-lt"/>
              </a:rPr>
              <a:t>destinație</a:t>
            </a:r>
            <a:r>
              <a:rPr lang="en-US" sz="1800" b="0" i="0" dirty="0">
                <a:effectLst/>
                <a:latin typeface="+mj-lt"/>
              </a:rPr>
              <a:t> </a:t>
            </a:r>
            <a:r>
              <a:rPr lang="en-US" sz="1800" b="0" i="0" dirty="0" err="1">
                <a:effectLst/>
                <a:latin typeface="+mj-lt"/>
              </a:rPr>
              <a:t>faimoasă</a:t>
            </a:r>
            <a:r>
              <a:rPr lang="en-US" sz="1800" b="0" i="0" dirty="0">
                <a:effectLst/>
                <a:latin typeface="+mj-lt"/>
              </a:rPr>
              <a:t> cu o </a:t>
            </a:r>
            <a:r>
              <a:rPr lang="en-US" sz="1800" b="0" i="0" dirty="0" err="1">
                <a:effectLst/>
                <a:latin typeface="+mj-lt"/>
              </a:rPr>
              <a:t>atmosferă</a:t>
            </a:r>
            <a:r>
              <a:rPr lang="en-US" sz="1800" b="0" i="0" dirty="0">
                <a:effectLst/>
                <a:latin typeface="+mj-lt"/>
              </a:rPr>
              <a:t> </a:t>
            </a:r>
            <a:r>
              <a:rPr lang="en-US" sz="1800" b="0" i="0" dirty="0" err="1">
                <a:effectLst/>
                <a:latin typeface="+mj-lt"/>
              </a:rPr>
              <a:t>tămăduitoare</a:t>
            </a:r>
            <a:r>
              <a:rPr lang="en-US" sz="1800" b="0" i="0" dirty="0">
                <a:effectLst/>
                <a:latin typeface="+mj-lt"/>
              </a:rPr>
              <a:t>.</a:t>
            </a:r>
          </a:p>
          <a:p>
            <a:pPr algn="just" fontAlgn="base"/>
            <a:r>
              <a:rPr lang="en-US" sz="1800" b="0" i="1" dirty="0">
                <a:effectLst/>
                <a:latin typeface="+mj-lt"/>
              </a:rPr>
              <a:t>Se </a:t>
            </a:r>
            <a:r>
              <a:rPr lang="en-US" sz="1800" b="0" i="1" dirty="0" err="1">
                <a:effectLst/>
                <a:latin typeface="+mj-lt"/>
              </a:rPr>
              <a:t>spune</a:t>
            </a:r>
            <a:r>
              <a:rPr lang="en-US" sz="1800" b="0" i="1" dirty="0">
                <a:effectLst/>
                <a:latin typeface="+mj-lt"/>
              </a:rPr>
              <a:t> </a:t>
            </a:r>
            <a:r>
              <a:rPr lang="en-US" sz="1800" b="0" i="1" dirty="0" err="1">
                <a:effectLst/>
                <a:latin typeface="+mj-lt"/>
              </a:rPr>
              <a:t>că</a:t>
            </a:r>
            <a:r>
              <a:rPr lang="en-US" sz="1800" b="0" i="1" dirty="0">
                <a:effectLst/>
                <a:latin typeface="+mj-lt"/>
              </a:rPr>
              <a:t> un </a:t>
            </a:r>
            <a:r>
              <a:rPr lang="en-US" sz="1800" b="0" i="1" dirty="0" err="1">
                <a:effectLst/>
                <a:latin typeface="+mj-lt"/>
              </a:rPr>
              <a:t>bătrân</a:t>
            </a:r>
            <a:r>
              <a:rPr lang="en-US" sz="1800" b="0" i="1" dirty="0">
                <a:effectLst/>
                <a:latin typeface="+mj-lt"/>
              </a:rPr>
              <a:t> </a:t>
            </a:r>
            <a:r>
              <a:rPr lang="en-US" sz="1800" b="0" i="1" dirty="0" err="1">
                <a:effectLst/>
                <a:latin typeface="+mj-lt"/>
              </a:rPr>
              <a:t>olog</a:t>
            </a:r>
            <a:r>
              <a:rPr lang="en-US" sz="1800" b="0" i="1" dirty="0">
                <a:effectLst/>
                <a:latin typeface="+mj-lt"/>
              </a:rPr>
              <a:t> </a:t>
            </a:r>
            <a:r>
              <a:rPr lang="en-US" sz="1800" b="0" i="1" dirty="0" err="1">
                <a:effectLst/>
                <a:latin typeface="+mj-lt"/>
              </a:rPr>
              <a:t>și</a:t>
            </a:r>
            <a:r>
              <a:rPr lang="en-US" sz="1800" b="0" i="1" dirty="0">
                <a:effectLst/>
                <a:latin typeface="+mj-lt"/>
              </a:rPr>
              <a:t> orb a </a:t>
            </a:r>
            <a:r>
              <a:rPr lang="en-US" sz="1800" b="0" i="1" dirty="0" err="1">
                <a:effectLst/>
                <a:latin typeface="+mj-lt"/>
              </a:rPr>
              <a:t>ajuns</a:t>
            </a:r>
            <a:r>
              <a:rPr lang="en-US" sz="1800" b="0" i="1" dirty="0">
                <a:effectLst/>
                <a:latin typeface="+mj-lt"/>
              </a:rPr>
              <a:t> </a:t>
            </a:r>
            <a:r>
              <a:rPr lang="en-US" sz="1800" b="0" i="1" dirty="0" err="1">
                <a:effectLst/>
                <a:latin typeface="+mj-lt"/>
              </a:rPr>
              <a:t>odată</a:t>
            </a:r>
            <a:r>
              <a:rPr lang="en-US" sz="1800" b="0" i="1" dirty="0">
                <a:effectLst/>
                <a:latin typeface="+mj-lt"/>
              </a:rPr>
              <a:t> cu </a:t>
            </a:r>
            <a:r>
              <a:rPr lang="en-US" sz="1800" b="0" i="1" dirty="0" err="1">
                <a:effectLst/>
                <a:latin typeface="+mj-lt"/>
              </a:rPr>
              <a:t>măgarul</a:t>
            </a:r>
            <a:r>
              <a:rPr lang="en-US" sz="1800" b="0" i="1" dirty="0">
                <a:effectLst/>
                <a:latin typeface="+mj-lt"/>
              </a:rPr>
              <a:t> </a:t>
            </a:r>
            <a:r>
              <a:rPr lang="en-US" sz="1800" b="0" i="1" dirty="0" err="1">
                <a:effectLst/>
                <a:latin typeface="+mj-lt"/>
              </a:rPr>
              <a:t>său</a:t>
            </a:r>
            <a:r>
              <a:rPr lang="en-US" sz="1800" b="0" i="1" dirty="0">
                <a:effectLst/>
                <a:latin typeface="+mj-lt"/>
              </a:rPr>
              <a:t>, din </a:t>
            </a:r>
            <a:r>
              <a:rPr lang="en-US" sz="1800" b="0" i="1" dirty="0" err="1">
                <a:effectLst/>
                <a:latin typeface="+mj-lt"/>
              </a:rPr>
              <a:t>greșeală</a:t>
            </a:r>
            <a:r>
              <a:rPr lang="en-US" sz="1800" b="0" i="1" dirty="0">
                <a:effectLst/>
                <a:latin typeface="+mj-lt"/>
              </a:rPr>
              <a:t>, </a:t>
            </a:r>
            <a:r>
              <a:rPr lang="en-US" sz="1800" b="0" i="1" dirty="0" err="1">
                <a:effectLst/>
                <a:latin typeface="+mj-lt"/>
              </a:rPr>
              <a:t>în</a:t>
            </a:r>
            <a:r>
              <a:rPr lang="en-US" sz="1800" b="0" i="1" dirty="0">
                <a:effectLst/>
                <a:latin typeface="+mj-lt"/>
              </a:rPr>
              <a:t> </a:t>
            </a:r>
            <a:r>
              <a:rPr lang="en-US" sz="1800" b="0" i="1" dirty="0" err="1">
                <a:effectLst/>
                <a:latin typeface="+mj-lt"/>
              </a:rPr>
              <a:t>malul</a:t>
            </a:r>
            <a:r>
              <a:rPr lang="en-US" sz="1800" b="0" i="1" dirty="0">
                <a:effectLst/>
                <a:latin typeface="+mj-lt"/>
              </a:rPr>
              <a:t> </a:t>
            </a:r>
            <a:r>
              <a:rPr lang="en-US" sz="1800" b="0" i="1" dirty="0" err="1">
                <a:effectLst/>
                <a:latin typeface="+mj-lt"/>
              </a:rPr>
              <a:t>acestui</a:t>
            </a:r>
            <a:r>
              <a:rPr lang="en-US" sz="1800" b="0" i="1" dirty="0">
                <a:effectLst/>
                <a:latin typeface="+mj-lt"/>
              </a:rPr>
              <a:t> lac. S-a </a:t>
            </a:r>
            <a:r>
              <a:rPr lang="en-US" sz="1800" b="0" i="1" dirty="0" err="1">
                <a:effectLst/>
                <a:latin typeface="+mj-lt"/>
              </a:rPr>
              <a:t>chinuit</a:t>
            </a:r>
            <a:r>
              <a:rPr lang="en-US" sz="1800" b="0" i="1" dirty="0">
                <a:effectLst/>
                <a:latin typeface="+mj-lt"/>
              </a:rPr>
              <a:t> </a:t>
            </a:r>
            <a:r>
              <a:rPr lang="en-US" sz="1800" b="0" i="1" dirty="0" err="1">
                <a:effectLst/>
                <a:latin typeface="+mj-lt"/>
              </a:rPr>
              <a:t>bătrânul</a:t>
            </a:r>
            <a:r>
              <a:rPr lang="en-US" sz="1800" b="0" i="1" dirty="0">
                <a:effectLst/>
                <a:latin typeface="+mj-lt"/>
              </a:rPr>
              <a:t> ore </a:t>
            </a:r>
            <a:r>
              <a:rPr lang="en-US" sz="1800" b="0" i="1" dirty="0" err="1">
                <a:effectLst/>
                <a:latin typeface="+mj-lt"/>
              </a:rPr>
              <a:t>în</a:t>
            </a:r>
            <a:r>
              <a:rPr lang="en-US" sz="1800" b="0" i="1" dirty="0">
                <a:effectLst/>
                <a:latin typeface="+mj-lt"/>
              </a:rPr>
              <a:t> </a:t>
            </a:r>
            <a:r>
              <a:rPr lang="en-US" sz="1800" b="0" i="1" dirty="0" err="1">
                <a:effectLst/>
                <a:latin typeface="+mj-lt"/>
              </a:rPr>
              <a:t>șir</a:t>
            </a:r>
            <a:r>
              <a:rPr lang="en-US" sz="1800" b="0" i="1" dirty="0">
                <a:effectLst/>
                <a:latin typeface="+mj-lt"/>
              </a:rPr>
              <a:t> </a:t>
            </a:r>
            <a:r>
              <a:rPr lang="en-US" sz="1800" b="0" i="1" dirty="0" err="1">
                <a:effectLst/>
                <a:latin typeface="+mj-lt"/>
              </a:rPr>
              <a:t>să</a:t>
            </a:r>
            <a:r>
              <a:rPr lang="en-US" sz="1800" b="0" i="1" dirty="0">
                <a:effectLst/>
                <a:latin typeface="+mj-lt"/>
              </a:rPr>
              <a:t> </a:t>
            </a:r>
            <a:r>
              <a:rPr lang="en-US" sz="1800" b="0" i="1" dirty="0" err="1">
                <a:effectLst/>
                <a:latin typeface="+mj-lt"/>
              </a:rPr>
              <a:t>iasă</a:t>
            </a:r>
            <a:r>
              <a:rPr lang="en-US" sz="1800" b="0" i="1" dirty="0">
                <a:effectLst/>
                <a:latin typeface="+mj-lt"/>
              </a:rPr>
              <a:t> din </a:t>
            </a:r>
            <a:r>
              <a:rPr lang="en-US" sz="1800" b="0" i="1" dirty="0" err="1">
                <a:effectLst/>
                <a:latin typeface="+mj-lt"/>
              </a:rPr>
              <a:t>noroiul</a:t>
            </a:r>
            <a:r>
              <a:rPr lang="en-US" sz="1800" b="0" i="1" dirty="0">
                <a:effectLst/>
                <a:latin typeface="+mj-lt"/>
              </a:rPr>
              <a:t> </a:t>
            </a:r>
            <a:r>
              <a:rPr lang="en-US" sz="1800" b="0" i="1" dirty="0" err="1">
                <a:effectLst/>
                <a:latin typeface="+mj-lt"/>
              </a:rPr>
              <a:t>mirositor</a:t>
            </a:r>
            <a:r>
              <a:rPr lang="en-US" sz="1800" b="0" i="1" dirty="0">
                <a:effectLst/>
                <a:latin typeface="+mj-lt"/>
              </a:rPr>
              <a:t>, </a:t>
            </a:r>
            <a:r>
              <a:rPr lang="en-US" sz="1800" b="0" i="1" dirty="0" err="1">
                <a:effectLst/>
                <a:latin typeface="+mj-lt"/>
              </a:rPr>
              <a:t>dar</a:t>
            </a:r>
            <a:r>
              <a:rPr lang="en-US" sz="1800" b="0" i="1" dirty="0">
                <a:effectLst/>
                <a:latin typeface="+mj-lt"/>
              </a:rPr>
              <a:t> </a:t>
            </a:r>
            <a:r>
              <a:rPr lang="en-US" sz="1800" b="0" i="1" dirty="0" err="1">
                <a:effectLst/>
                <a:latin typeface="+mj-lt"/>
              </a:rPr>
              <a:t>bidiviul</a:t>
            </a:r>
            <a:r>
              <a:rPr lang="en-US" sz="1800" b="0" i="1" dirty="0">
                <a:effectLst/>
                <a:latin typeface="+mj-lt"/>
              </a:rPr>
              <a:t> </a:t>
            </a:r>
            <a:r>
              <a:rPr lang="en-US" sz="1800" b="0" i="1" dirty="0" err="1">
                <a:effectLst/>
                <a:latin typeface="+mj-lt"/>
              </a:rPr>
              <a:t>încăpățânat</a:t>
            </a:r>
            <a:r>
              <a:rPr lang="en-US" sz="1800" b="0" i="1" dirty="0">
                <a:effectLst/>
                <a:latin typeface="+mj-lt"/>
              </a:rPr>
              <a:t> </a:t>
            </a:r>
            <a:r>
              <a:rPr lang="en-US" sz="1800" b="0" i="1" dirty="0" err="1">
                <a:effectLst/>
                <a:latin typeface="+mj-lt"/>
              </a:rPr>
              <a:t>nici</a:t>
            </a:r>
            <a:r>
              <a:rPr lang="en-US" sz="1800" b="0" i="1" dirty="0">
                <a:effectLst/>
                <a:latin typeface="+mj-lt"/>
              </a:rPr>
              <a:t> </a:t>
            </a:r>
            <a:r>
              <a:rPr lang="en-US" sz="1800" b="0" i="1" dirty="0" err="1">
                <a:effectLst/>
                <a:latin typeface="+mj-lt"/>
              </a:rPr>
              <a:t>că</a:t>
            </a:r>
            <a:r>
              <a:rPr lang="en-US" sz="1800" b="0" i="1" dirty="0">
                <a:effectLst/>
                <a:latin typeface="+mj-lt"/>
              </a:rPr>
              <a:t> </a:t>
            </a:r>
            <a:r>
              <a:rPr lang="en-US" sz="1800" b="0" i="1" dirty="0" err="1">
                <a:effectLst/>
                <a:latin typeface="+mj-lt"/>
              </a:rPr>
              <a:t>voia</a:t>
            </a:r>
            <a:r>
              <a:rPr lang="en-US" sz="1800" b="0" i="1" dirty="0">
                <a:effectLst/>
                <a:latin typeface="+mj-lt"/>
              </a:rPr>
              <a:t> </a:t>
            </a:r>
            <a:r>
              <a:rPr lang="en-US" sz="1800" b="0" i="1" dirty="0" err="1">
                <a:effectLst/>
                <a:latin typeface="+mj-lt"/>
              </a:rPr>
              <a:t>să</a:t>
            </a:r>
            <a:r>
              <a:rPr lang="en-US" sz="1800" b="0" i="1" dirty="0">
                <a:effectLst/>
                <a:latin typeface="+mj-lt"/>
              </a:rPr>
              <a:t> se </a:t>
            </a:r>
            <a:r>
              <a:rPr lang="en-US" sz="1800" b="0" i="1" dirty="0" err="1">
                <a:effectLst/>
                <a:latin typeface="+mj-lt"/>
              </a:rPr>
              <a:t>miște</a:t>
            </a:r>
            <a:r>
              <a:rPr lang="en-US" sz="1800" b="0" i="1" dirty="0">
                <a:effectLst/>
                <a:latin typeface="+mj-lt"/>
              </a:rPr>
              <a:t>, </a:t>
            </a:r>
            <a:r>
              <a:rPr lang="en-US" sz="1800" b="0" i="1" dirty="0" err="1">
                <a:effectLst/>
                <a:latin typeface="+mj-lt"/>
              </a:rPr>
              <a:t>malul</a:t>
            </a:r>
            <a:r>
              <a:rPr lang="en-US" sz="1800" b="0" i="1" dirty="0">
                <a:effectLst/>
                <a:latin typeface="+mj-lt"/>
              </a:rPr>
              <a:t> </a:t>
            </a:r>
            <a:r>
              <a:rPr lang="en-US" sz="1800" b="0" i="1" dirty="0" err="1">
                <a:effectLst/>
                <a:latin typeface="+mj-lt"/>
              </a:rPr>
              <a:t>acela</a:t>
            </a:r>
            <a:r>
              <a:rPr lang="en-US" sz="1800" b="0" i="1" dirty="0">
                <a:effectLst/>
                <a:latin typeface="+mj-lt"/>
              </a:rPr>
              <a:t> </a:t>
            </a:r>
            <a:r>
              <a:rPr lang="en-US" sz="1800" b="0" i="1" dirty="0" err="1">
                <a:effectLst/>
                <a:latin typeface="+mj-lt"/>
              </a:rPr>
              <a:t>exercitând</a:t>
            </a:r>
            <a:r>
              <a:rPr lang="en-US" sz="1800" b="0" i="1" dirty="0">
                <a:effectLst/>
                <a:latin typeface="+mj-lt"/>
              </a:rPr>
              <a:t> o </a:t>
            </a:r>
            <a:r>
              <a:rPr lang="en-US" sz="1800" b="0" i="1" dirty="0" err="1">
                <a:effectLst/>
                <a:latin typeface="+mj-lt"/>
              </a:rPr>
              <a:t>tainică</a:t>
            </a:r>
            <a:r>
              <a:rPr lang="en-US" sz="1800" b="0" i="1" dirty="0">
                <a:effectLst/>
                <a:latin typeface="+mj-lt"/>
              </a:rPr>
              <a:t> </a:t>
            </a:r>
            <a:r>
              <a:rPr lang="en-US" sz="1800" b="0" i="1" dirty="0" err="1">
                <a:effectLst/>
                <a:latin typeface="+mj-lt"/>
              </a:rPr>
              <a:t>atracție</a:t>
            </a:r>
            <a:r>
              <a:rPr lang="en-US" sz="1800" b="0" i="1" dirty="0">
                <a:effectLst/>
                <a:latin typeface="+mj-lt"/>
              </a:rPr>
              <a:t> </a:t>
            </a:r>
            <a:r>
              <a:rPr lang="en-US" sz="1800" b="0" i="1" dirty="0" err="1">
                <a:effectLst/>
                <a:latin typeface="+mj-lt"/>
              </a:rPr>
              <a:t>asupra</a:t>
            </a:r>
            <a:r>
              <a:rPr lang="en-US" sz="1800" b="0" i="1" dirty="0">
                <a:effectLst/>
                <a:latin typeface="+mj-lt"/>
              </a:rPr>
              <a:t> </a:t>
            </a:r>
            <a:r>
              <a:rPr lang="en-US" sz="1800" b="0" i="1" dirty="0" err="1">
                <a:effectLst/>
                <a:latin typeface="+mj-lt"/>
              </a:rPr>
              <a:t>sa</a:t>
            </a:r>
            <a:r>
              <a:rPr lang="en-US" sz="1800" b="0" i="1" dirty="0">
                <a:effectLst/>
                <a:latin typeface="+mj-lt"/>
              </a:rPr>
              <a:t>. Mare a </a:t>
            </a:r>
            <a:r>
              <a:rPr lang="en-US" sz="1800" b="0" i="1" dirty="0" err="1">
                <a:effectLst/>
                <a:latin typeface="+mj-lt"/>
              </a:rPr>
              <a:t>fost</a:t>
            </a:r>
            <a:r>
              <a:rPr lang="en-US" sz="1800" b="0" i="1" dirty="0">
                <a:effectLst/>
                <a:latin typeface="+mj-lt"/>
              </a:rPr>
              <a:t> </a:t>
            </a:r>
            <a:r>
              <a:rPr lang="en-US" sz="1800" b="0" i="1" dirty="0" err="1">
                <a:effectLst/>
                <a:latin typeface="+mj-lt"/>
              </a:rPr>
              <a:t>însă</a:t>
            </a:r>
            <a:r>
              <a:rPr lang="en-US" sz="1800" b="0" i="1" dirty="0">
                <a:effectLst/>
                <a:latin typeface="+mj-lt"/>
              </a:rPr>
              <a:t> </a:t>
            </a:r>
            <a:r>
              <a:rPr lang="en-US" sz="1800" b="0" i="1" dirty="0" err="1">
                <a:effectLst/>
                <a:latin typeface="+mj-lt"/>
              </a:rPr>
              <a:t>mirarea</a:t>
            </a:r>
            <a:r>
              <a:rPr lang="en-US" sz="1800" b="0" i="1" dirty="0">
                <a:effectLst/>
                <a:latin typeface="+mj-lt"/>
              </a:rPr>
              <a:t> </a:t>
            </a:r>
            <a:r>
              <a:rPr lang="en-US" sz="1800" b="0" i="1" dirty="0" err="1">
                <a:effectLst/>
                <a:latin typeface="+mj-lt"/>
              </a:rPr>
              <a:t>și</a:t>
            </a:r>
            <a:r>
              <a:rPr lang="en-US" sz="1800" b="0" i="1" dirty="0">
                <a:effectLst/>
                <a:latin typeface="+mj-lt"/>
              </a:rPr>
              <a:t> </a:t>
            </a:r>
            <a:r>
              <a:rPr lang="en-US" sz="1800" b="0" i="1" dirty="0" err="1">
                <a:effectLst/>
                <a:latin typeface="+mj-lt"/>
              </a:rPr>
              <a:t>bucuria</a:t>
            </a:r>
            <a:r>
              <a:rPr lang="en-US" sz="1800" b="0" i="1" dirty="0">
                <a:effectLst/>
                <a:latin typeface="+mj-lt"/>
              </a:rPr>
              <a:t> </a:t>
            </a:r>
            <a:r>
              <a:rPr lang="en-US" sz="1800" b="0" i="1" dirty="0" err="1">
                <a:effectLst/>
                <a:latin typeface="+mj-lt"/>
              </a:rPr>
              <a:t>bătrânului</a:t>
            </a:r>
            <a:r>
              <a:rPr lang="en-US" sz="1800" b="0" i="1" dirty="0">
                <a:effectLst/>
                <a:latin typeface="+mj-lt"/>
              </a:rPr>
              <a:t> </a:t>
            </a:r>
            <a:r>
              <a:rPr lang="en-US" sz="1800" b="0" i="1" dirty="0" err="1">
                <a:effectLst/>
                <a:latin typeface="+mj-lt"/>
              </a:rPr>
              <a:t>când</a:t>
            </a:r>
            <a:r>
              <a:rPr lang="en-US" sz="1800" b="0" i="1" dirty="0">
                <a:effectLst/>
                <a:latin typeface="+mj-lt"/>
              </a:rPr>
              <a:t>, </a:t>
            </a:r>
            <a:r>
              <a:rPr lang="en-US" sz="1800" b="0" i="1" dirty="0" err="1">
                <a:effectLst/>
                <a:latin typeface="+mj-lt"/>
              </a:rPr>
              <a:t>ieșind</a:t>
            </a:r>
            <a:r>
              <a:rPr lang="en-US" sz="1800" b="0" i="1" dirty="0">
                <a:effectLst/>
                <a:latin typeface="+mj-lt"/>
              </a:rPr>
              <a:t> din lac, </a:t>
            </a:r>
            <a:r>
              <a:rPr lang="en-US" sz="1800" b="0" i="1" dirty="0" err="1">
                <a:effectLst/>
                <a:latin typeface="+mj-lt"/>
              </a:rPr>
              <a:t>și</a:t>
            </a:r>
            <a:r>
              <a:rPr lang="en-US" sz="1800" b="0" i="1" dirty="0">
                <a:effectLst/>
                <a:latin typeface="+mj-lt"/>
              </a:rPr>
              <a:t>-a </a:t>
            </a:r>
            <a:r>
              <a:rPr lang="en-US" sz="1800" b="0" i="1" dirty="0" err="1">
                <a:effectLst/>
                <a:latin typeface="+mj-lt"/>
              </a:rPr>
              <a:t>dat</a:t>
            </a:r>
            <a:r>
              <a:rPr lang="en-US" sz="1800" b="0" i="1" dirty="0">
                <a:effectLst/>
                <a:latin typeface="+mj-lt"/>
              </a:rPr>
              <a:t> </a:t>
            </a:r>
            <a:r>
              <a:rPr lang="en-US" sz="1800" b="0" i="1" dirty="0" err="1">
                <a:effectLst/>
                <a:latin typeface="+mj-lt"/>
              </a:rPr>
              <a:t>seama</a:t>
            </a:r>
            <a:r>
              <a:rPr lang="en-US" sz="1800" b="0" i="1" dirty="0">
                <a:effectLst/>
                <a:latin typeface="+mj-lt"/>
              </a:rPr>
              <a:t> </a:t>
            </a:r>
            <a:r>
              <a:rPr lang="en-US" sz="1800" b="0" i="1" dirty="0" err="1">
                <a:effectLst/>
                <a:latin typeface="+mj-lt"/>
              </a:rPr>
              <a:t>că</a:t>
            </a:r>
            <a:r>
              <a:rPr lang="en-US" sz="1800" b="0" i="1" dirty="0">
                <a:effectLst/>
                <a:latin typeface="+mj-lt"/>
              </a:rPr>
              <a:t> </a:t>
            </a:r>
            <a:r>
              <a:rPr lang="en-US" sz="1800" b="0" i="1" dirty="0" err="1">
                <a:effectLst/>
                <a:latin typeface="+mj-lt"/>
              </a:rPr>
              <a:t>ochii</a:t>
            </a:r>
            <a:r>
              <a:rPr lang="en-US" sz="1800" b="0" i="1" dirty="0">
                <a:effectLst/>
                <a:latin typeface="+mj-lt"/>
              </a:rPr>
              <a:t> </a:t>
            </a:r>
            <a:r>
              <a:rPr lang="en-US" sz="1800" b="0" i="1" dirty="0" err="1">
                <a:effectLst/>
                <a:latin typeface="+mj-lt"/>
              </a:rPr>
              <a:t>săi</a:t>
            </a:r>
            <a:r>
              <a:rPr lang="en-US" sz="1800" b="0" i="1" dirty="0">
                <a:effectLst/>
                <a:latin typeface="+mj-lt"/>
              </a:rPr>
              <a:t> </a:t>
            </a:r>
            <a:r>
              <a:rPr lang="en-US" sz="1800" b="0" i="1" dirty="0" err="1">
                <a:effectLst/>
                <a:latin typeface="+mj-lt"/>
              </a:rPr>
              <a:t>puteau</a:t>
            </a:r>
            <a:r>
              <a:rPr lang="en-US" sz="1800" b="0" i="1" dirty="0">
                <a:effectLst/>
                <a:latin typeface="+mj-lt"/>
              </a:rPr>
              <a:t> </a:t>
            </a:r>
            <a:r>
              <a:rPr lang="en-US" sz="1800" b="0" i="1" dirty="0" err="1">
                <a:effectLst/>
                <a:latin typeface="+mj-lt"/>
              </a:rPr>
              <a:t>distinge</a:t>
            </a:r>
            <a:r>
              <a:rPr lang="en-US" sz="1800" b="0" i="1" dirty="0">
                <a:effectLst/>
                <a:latin typeface="+mj-lt"/>
              </a:rPr>
              <a:t> din </a:t>
            </a:r>
            <a:r>
              <a:rPr lang="en-US" sz="1800" b="0" i="1" dirty="0" err="1">
                <a:effectLst/>
                <a:latin typeface="+mj-lt"/>
              </a:rPr>
              <a:t>nou</a:t>
            </a:r>
            <a:r>
              <a:rPr lang="en-US" sz="1800" b="0" i="1" dirty="0">
                <a:effectLst/>
                <a:latin typeface="+mj-lt"/>
              </a:rPr>
              <a:t> o </a:t>
            </a:r>
            <a:r>
              <a:rPr lang="en-US" sz="1800" b="0" i="1" dirty="0" err="1">
                <a:effectLst/>
                <a:latin typeface="+mj-lt"/>
              </a:rPr>
              <a:t>geană</a:t>
            </a:r>
            <a:r>
              <a:rPr lang="en-US" sz="1800" b="0" i="1" dirty="0">
                <a:effectLst/>
                <a:latin typeface="+mj-lt"/>
              </a:rPr>
              <a:t> de </a:t>
            </a:r>
            <a:r>
              <a:rPr lang="en-US" sz="1800" b="0" i="1" dirty="0" err="1">
                <a:effectLst/>
                <a:latin typeface="+mj-lt"/>
              </a:rPr>
              <a:t>lumină</a:t>
            </a:r>
            <a:r>
              <a:rPr lang="en-US" sz="1800" b="0" i="1" dirty="0">
                <a:effectLst/>
                <a:latin typeface="+mj-lt"/>
              </a:rPr>
              <a:t>, </a:t>
            </a:r>
            <a:r>
              <a:rPr lang="en-US" sz="1800" b="0" i="1" dirty="0" err="1">
                <a:effectLst/>
                <a:latin typeface="+mj-lt"/>
              </a:rPr>
              <a:t>iar</a:t>
            </a:r>
            <a:r>
              <a:rPr lang="en-US" sz="1800" b="0" i="1" dirty="0">
                <a:effectLst/>
                <a:latin typeface="+mj-lt"/>
              </a:rPr>
              <a:t> </a:t>
            </a:r>
            <a:r>
              <a:rPr lang="en-US" sz="1800" b="0" i="1" dirty="0" err="1">
                <a:effectLst/>
                <a:latin typeface="+mj-lt"/>
              </a:rPr>
              <a:t>picioarele</a:t>
            </a:r>
            <a:r>
              <a:rPr lang="en-US" sz="1800" b="0" i="1" dirty="0">
                <a:effectLst/>
                <a:latin typeface="+mj-lt"/>
              </a:rPr>
              <a:t> sale, de </a:t>
            </a:r>
            <a:r>
              <a:rPr lang="en-US" sz="1800" b="0" i="1" dirty="0" err="1">
                <a:effectLst/>
                <a:latin typeface="+mj-lt"/>
              </a:rPr>
              <a:t>multă</a:t>
            </a:r>
            <a:r>
              <a:rPr lang="en-US" sz="1800" b="0" i="1" dirty="0">
                <a:effectLst/>
                <a:latin typeface="+mj-lt"/>
              </a:rPr>
              <a:t> </a:t>
            </a:r>
            <a:r>
              <a:rPr lang="en-US" sz="1800" b="0" i="1" dirty="0" err="1">
                <a:effectLst/>
                <a:latin typeface="+mj-lt"/>
              </a:rPr>
              <a:t>vreme</a:t>
            </a:r>
            <a:r>
              <a:rPr lang="en-US" sz="1800" b="0" i="1" dirty="0">
                <a:effectLst/>
                <a:latin typeface="+mj-lt"/>
              </a:rPr>
              <a:t> </a:t>
            </a:r>
            <a:r>
              <a:rPr lang="en-US" sz="1800" b="0" i="1" dirty="0" err="1">
                <a:effectLst/>
                <a:latin typeface="+mj-lt"/>
              </a:rPr>
              <a:t>neputincioase</a:t>
            </a:r>
            <a:r>
              <a:rPr lang="en-US" sz="1800" b="0" i="1" dirty="0">
                <a:effectLst/>
                <a:latin typeface="+mj-lt"/>
              </a:rPr>
              <a:t>, </a:t>
            </a:r>
            <a:r>
              <a:rPr lang="en-US" sz="1800" b="0" i="1" dirty="0" err="1">
                <a:effectLst/>
                <a:latin typeface="+mj-lt"/>
              </a:rPr>
              <a:t>începuseră</a:t>
            </a:r>
            <a:r>
              <a:rPr lang="en-US" sz="1800" b="0" i="1" dirty="0">
                <a:effectLst/>
                <a:latin typeface="+mj-lt"/>
              </a:rPr>
              <a:t> </a:t>
            </a:r>
            <a:r>
              <a:rPr lang="en-US" sz="1800" b="0" i="1" dirty="0" err="1">
                <a:effectLst/>
                <a:latin typeface="+mj-lt"/>
              </a:rPr>
              <a:t>să</a:t>
            </a:r>
            <a:r>
              <a:rPr lang="en-US" sz="1800" b="0" i="1" dirty="0">
                <a:effectLst/>
                <a:latin typeface="+mj-lt"/>
              </a:rPr>
              <a:t>-l </a:t>
            </a:r>
            <a:r>
              <a:rPr lang="en-US" sz="1800" b="0" i="1" dirty="0" err="1">
                <a:effectLst/>
                <a:latin typeface="+mj-lt"/>
              </a:rPr>
              <a:t>asculte</a:t>
            </a:r>
            <a:r>
              <a:rPr lang="en-US" sz="1800" b="0" i="1" dirty="0">
                <a:effectLst/>
                <a:latin typeface="+mj-lt"/>
              </a:rPr>
              <a:t>. </a:t>
            </a:r>
            <a:r>
              <a:rPr lang="en-US" sz="1800" b="0" i="1" dirty="0" err="1">
                <a:effectLst/>
                <a:latin typeface="+mj-lt"/>
              </a:rPr>
              <a:t>Cât</a:t>
            </a:r>
            <a:r>
              <a:rPr lang="en-US" sz="1800" b="0" i="1" dirty="0">
                <a:effectLst/>
                <a:latin typeface="+mj-lt"/>
              </a:rPr>
              <a:t> </a:t>
            </a:r>
            <a:r>
              <a:rPr lang="en-US" sz="1800" b="0" i="1" dirty="0" err="1">
                <a:effectLst/>
                <a:latin typeface="+mj-lt"/>
              </a:rPr>
              <a:t>despre</a:t>
            </a:r>
            <a:r>
              <a:rPr lang="en-US" sz="1800" b="0" i="1" dirty="0">
                <a:effectLst/>
                <a:latin typeface="+mj-lt"/>
              </a:rPr>
              <a:t> </a:t>
            </a:r>
            <a:r>
              <a:rPr lang="en-US" sz="1800" b="0" i="1" dirty="0" err="1">
                <a:effectLst/>
                <a:latin typeface="+mj-lt"/>
              </a:rPr>
              <a:t>înțeleptul</a:t>
            </a:r>
            <a:r>
              <a:rPr lang="en-US" sz="1800" b="0" i="1" dirty="0">
                <a:effectLst/>
                <a:latin typeface="+mj-lt"/>
              </a:rPr>
              <a:t> </a:t>
            </a:r>
            <a:r>
              <a:rPr lang="en-US" sz="1800" b="0" i="1" dirty="0" err="1">
                <a:effectLst/>
                <a:latin typeface="+mj-lt"/>
              </a:rPr>
              <a:t>său</a:t>
            </a:r>
            <a:r>
              <a:rPr lang="en-US" sz="1800" b="0" i="1" dirty="0">
                <a:effectLst/>
                <a:latin typeface="+mj-lt"/>
              </a:rPr>
              <a:t> </a:t>
            </a:r>
            <a:r>
              <a:rPr lang="en-US" sz="1800" b="0" i="1" dirty="0" err="1">
                <a:effectLst/>
                <a:latin typeface="+mj-lt"/>
              </a:rPr>
              <a:t>bidiviu</a:t>
            </a:r>
            <a:r>
              <a:rPr lang="en-US" sz="1800" b="0" i="1" dirty="0">
                <a:effectLst/>
                <a:latin typeface="+mj-lt"/>
              </a:rPr>
              <a:t> – </a:t>
            </a:r>
            <a:r>
              <a:rPr lang="en-US" sz="1800" b="0" i="1" dirty="0" err="1">
                <a:effectLst/>
                <a:latin typeface="+mj-lt"/>
              </a:rPr>
              <a:t>plăgile</a:t>
            </a:r>
            <a:r>
              <a:rPr lang="en-US" sz="1800" b="0" i="1" dirty="0">
                <a:effectLst/>
                <a:latin typeface="+mj-lt"/>
              </a:rPr>
              <a:t> </a:t>
            </a:r>
            <a:r>
              <a:rPr lang="en-US" sz="1800" b="0" i="1" dirty="0" err="1">
                <a:effectLst/>
                <a:latin typeface="+mj-lt"/>
              </a:rPr>
              <a:t>urâte</a:t>
            </a:r>
            <a:r>
              <a:rPr lang="en-US" sz="1800" b="0" i="1" dirty="0">
                <a:effectLst/>
                <a:latin typeface="+mj-lt"/>
              </a:rPr>
              <a:t> de pe spate </a:t>
            </a:r>
            <a:r>
              <a:rPr lang="en-US" sz="1800" b="0" i="1" dirty="0" err="1">
                <a:effectLst/>
                <a:latin typeface="+mj-lt"/>
              </a:rPr>
              <a:t>i</a:t>
            </a:r>
            <a:r>
              <a:rPr lang="en-US" sz="1800" b="0" i="1" dirty="0">
                <a:effectLst/>
                <a:latin typeface="+mj-lt"/>
              </a:rPr>
              <a:t> se </a:t>
            </a:r>
            <a:r>
              <a:rPr lang="en-US" sz="1800" b="0" i="1" dirty="0" err="1">
                <a:effectLst/>
                <a:latin typeface="+mj-lt"/>
              </a:rPr>
              <a:t>vindecaseră</a:t>
            </a:r>
            <a:r>
              <a:rPr lang="en-US" sz="1800" b="0" i="1" dirty="0">
                <a:effectLst/>
                <a:latin typeface="+mj-lt"/>
              </a:rPr>
              <a:t>, </a:t>
            </a:r>
            <a:r>
              <a:rPr lang="en-US" sz="1800" b="0" i="1" dirty="0" err="1">
                <a:effectLst/>
                <a:latin typeface="+mj-lt"/>
              </a:rPr>
              <a:t>iar</a:t>
            </a:r>
            <a:r>
              <a:rPr lang="en-US" sz="1800" b="0" i="1" dirty="0">
                <a:effectLst/>
                <a:latin typeface="+mj-lt"/>
              </a:rPr>
              <a:t> </a:t>
            </a:r>
            <a:r>
              <a:rPr lang="en-US" sz="1800" b="0" i="1" dirty="0" err="1">
                <a:effectLst/>
                <a:latin typeface="+mj-lt"/>
              </a:rPr>
              <a:t>corpul</a:t>
            </a:r>
            <a:r>
              <a:rPr lang="en-US" sz="1800" b="0" i="1" dirty="0">
                <a:effectLst/>
                <a:latin typeface="+mj-lt"/>
              </a:rPr>
              <a:t> </a:t>
            </a:r>
            <a:r>
              <a:rPr lang="en-US" sz="1800" b="0" i="1" dirty="0" err="1">
                <a:effectLst/>
                <a:latin typeface="+mj-lt"/>
              </a:rPr>
              <a:t>său</a:t>
            </a:r>
            <a:r>
              <a:rPr lang="en-US" sz="1800" b="0" i="1" dirty="0">
                <a:effectLst/>
                <a:latin typeface="+mj-lt"/>
              </a:rPr>
              <a:t> </a:t>
            </a:r>
            <a:r>
              <a:rPr lang="en-US" sz="1800" b="0" i="1" dirty="0" err="1">
                <a:effectLst/>
                <a:latin typeface="+mj-lt"/>
              </a:rPr>
              <a:t>parcă</a:t>
            </a:r>
            <a:r>
              <a:rPr lang="en-US" sz="1800" b="0" i="1" dirty="0">
                <a:effectLst/>
                <a:latin typeface="+mj-lt"/>
              </a:rPr>
              <a:t> </a:t>
            </a:r>
            <a:r>
              <a:rPr lang="en-US" sz="1800" b="0" i="1" dirty="0" err="1">
                <a:effectLst/>
                <a:latin typeface="+mj-lt"/>
              </a:rPr>
              <a:t>trăia</a:t>
            </a:r>
            <a:r>
              <a:rPr lang="en-US" sz="1800" b="0" i="1" dirty="0">
                <a:effectLst/>
                <a:latin typeface="+mj-lt"/>
              </a:rPr>
              <a:t> o </a:t>
            </a:r>
            <a:r>
              <a:rPr lang="en-US" sz="1800" b="0" i="1" dirty="0" err="1">
                <a:effectLst/>
                <a:latin typeface="+mj-lt"/>
              </a:rPr>
              <a:t>nouă</a:t>
            </a:r>
            <a:r>
              <a:rPr lang="en-US" sz="1800" b="0" i="1" dirty="0">
                <a:effectLst/>
                <a:latin typeface="+mj-lt"/>
              </a:rPr>
              <a:t> </a:t>
            </a:r>
            <a:r>
              <a:rPr lang="en-US" sz="1800" b="0" i="1" dirty="0" err="1">
                <a:effectLst/>
                <a:latin typeface="+mj-lt"/>
              </a:rPr>
              <a:t>tinerețe</a:t>
            </a:r>
            <a:r>
              <a:rPr lang="en-US" sz="1800" b="0" i="1" dirty="0">
                <a:effectLst/>
                <a:latin typeface="+mj-lt"/>
              </a:rPr>
              <a:t>.</a:t>
            </a:r>
          </a:p>
          <a:p>
            <a:r>
              <a:rPr lang="ro-RO" sz="1800" dirty="0">
                <a:effectLst/>
                <a:latin typeface="+mj-lt"/>
                <a:ea typeface="Times New Roman" panose="02020603050405020304" pitchFamily="18" charset="0"/>
                <a:cs typeface="Times New Roman" panose="02020603050405020304" pitchFamily="18" charset="0"/>
              </a:rPr>
              <a:t>Primele informații scrise privind beneficiile terapeutice ale nămolului de la Techirghiol sunt din 1854, când comandantul otoman Said Pașa vine în tabăra militară de la Techirghiol și, ascultând sfaturile băștinașilor, face băi de nămol pentru a-și vindeca brațul bolnav. </a:t>
            </a:r>
            <a:endParaRPr lang="en-US" sz="1800" dirty="0">
              <a:effectLst/>
              <a:latin typeface="+mj-lt"/>
              <a:ea typeface="Calibri" panose="020F0502020204030204" pitchFamily="34" charset="0"/>
              <a:cs typeface="Times New Roman" panose="02020603050405020304" pitchFamily="18" charset="0"/>
            </a:endParaRPr>
          </a:p>
          <a:p>
            <a:endParaRPr lang="en-US" sz="1800" dirty="0">
              <a:effectLst/>
              <a:latin typeface="+mj-lt"/>
              <a:ea typeface="Calibri" panose="020F0502020204030204" pitchFamily="34" charset="0"/>
              <a:cs typeface="Times New Roman" panose="02020603050405020304" pitchFamily="18" charset="0"/>
            </a:endParaRPr>
          </a:p>
          <a:p>
            <a:endParaRPr lang="en-US" sz="1800" dirty="0"/>
          </a:p>
          <a:p>
            <a:endParaRPr lang="en-US" sz="1800" dirty="0"/>
          </a:p>
        </p:txBody>
      </p:sp>
      <p:sp>
        <p:nvSpPr>
          <p:cNvPr id="3" name="Title 2">
            <a:extLst>
              <a:ext uri="{FF2B5EF4-FFF2-40B4-BE49-F238E27FC236}">
                <a16:creationId xmlns:a16="http://schemas.microsoft.com/office/drawing/2014/main" id="{232C86F6-7BA9-92DF-A657-94EFFCCB64B4}"/>
              </a:ext>
            </a:extLst>
          </p:cNvPr>
          <p:cNvSpPr>
            <a:spLocks noGrp="1"/>
          </p:cNvSpPr>
          <p:nvPr>
            <p:ph type="title"/>
          </p:nvPr>
        </p:nvSpPr>
        <p:spPr/>
        <p:txBody>
          <a:bodyPr>
            <a:normAutofit/>
          </a:bodyPr>
          <a:lstStyle/>
          <a:p>
            <a:r>
              <a:rPr lang="en-US" sz="3600" dirty="0" err="1">
                <a:solidFill>
                  <a:srgbClr val="FF0000"/>
                </a:solidFill>
              </a:rPr>
              <a:t>Techirghiol</a:t>
            </a:r>
            <a:r>
              <a:rPr lang="en-US" sz="3600" dirty="0">
                <a:solidFill>
                  <a:srgbClr val="FF0000"/>
                </a:solidFill>
              </a:rPr>
              <a:t> - </a:t>
            </a:r>
            <a:r>
              <a:rPr lang="en-US" sz="3600" dirty="0" err="1">
                <a:solidFill>
                  <a:srgbClr val="FF0000"/>
                </a:solidFill>
              </a:rPr>
              <a:t>istorie</a:t>
            </a:r>
            <a:endParaRPr lang="en-US" sz="3600" dirty="0">
              <a:solidFill>
                <a:srgbClr val="FF0000"/>
              </a:solidFill>
            </a:endParaRPr>
          </a:p>
        </p:txBody>
      </p:sp>
    </p:spTree>
    <p:extLst>
      <p:ext uri="{BB962C8B-B14F-4D97-AF65-F5344CB8AC3E}">
        <p14:creationId xmlns:p14="http://schemas.microsoft.com/office/powerpoint/2010/main" val="4206620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87CEA0-8A2A-71B8-ECAE-C80D3015F0A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1F05968-CF49-4461-529F-2C514D1EAE62}"/>
              </a:ext>
            </a:extLst>
          </p:cNvPr>
          <p:cNvSpPr>
            <a:spLocks noGrp="1"/>
          </p:cNvSpPr>
          <p:nvPr>
            <p:ph idx="1"/>
          </p:nvPr>
        </p:nvSpPr>
        <p:spPr>
          <a:xfrm>
            <a:off x="457200" y="1219200"/>
            <a:ext cx="8229600" cy="5105400"/>
          </a:xfrm>
        </p:spPr>
        <p:txBody>
          <a:bodyPr>
            <a:normAutofit/>
          </a:bodyPr>
          <a:lstStyle/>
          <a:p>
            <a:r>
              <a:rPr lang="en-US" sz="1800" b="0" i="0" dirty="0" err="1">
                <a:effectLst/>
                <a:latin typeface="+mj-lt"/>
              </a:rPr>
              <a:t>Atunci</a:t>
            </a:r>
            <a:r>
              <a:rPr lang="en-US" sz="1800" b="0" i="0" dirty="0">
                <a:effectLst/>
                <a:latin typeface="+mj-lt"/>
              </a:rPr>
              <a:t> s-a </a:t>
            </a:r>
            <a:r>
              <a:rPr lang="en-US" sz="1800" b="0" i="0" dirty="0" err="1">
                <a:effectLst/>
                <a:latin typeface="+mj-lt"/>
              </a:rPr>
              <a:t>inaugurat</a:t>
            </a:r>
            <a:r>
              <a:rPr lang="en-US" sz="1800" b="0" i="0" dirty="0">
                <a:effectLst/>
                <a:latin typeface="+mj-lt"/>
              </a:rPr>
              <a:t>: </a:t>
            </a:r>
            <a:r>
              <a:rPr lang="en-US" sz="1800" b="0" i="0" dirty="0" err="1">
                <a:effectLst/>
                <a:latin typeface="+mj-lt"/>
              </a:rPr>
              <a:t>Azilul</a:t>
            </a:r>
            <a:r>
              <a:rPr lang="en-US" sz="1800" b="0" i="0" dirty="0">
                <a:effectLst/>
                <a:latin typeface="+mj-lt"/>
              </a:rPr>
              <a:t> </a:t>
            </a:r>
            <a:r>
              <a:rPr lang="en-US" sz="1800" b="0" i="0" dirty="0" err="1">
                <a:effectLst/>
                <a:latin typeface="+mj-lt"/>
              </a:rPr>
              <a:t>maritim</a:t>
            </a:r>
            <a:r>
              <a:rPr lang="en-US" sz="1800" b="0" i="0" dirty="0">
                <a:effectLst/>
                <a:latin typeface="+mj-lt"/>
              </a:rPr>
              <a:t> </a:t>
            </a:r>
            <a:r>
              <a:rPr lang="en-US" sz="1800" b="0" i="0" dirty="0" err="1">
                <a:effectLst/>
                <a:latin typeface="+mj-lt"/>
              </a:rPr>
              <a:t>Techirghiol</a:t>
            </a:r>
            <a:r>
              <a:rPr lang="en-US" sz="1800" b="0" i="0" dirty="0">
                <a:effectLst/>
                <a:latin typeface="+mj-lt"/>
              </a:rPr>
              <a:t>, cu </a:t>
            </a:r>
            <a:r>
              <a:rPr lang="en-US" sz="1800" b="0" i="0" dirty="0" err="1">
                <a:effectLst/>
                <a:latin typeface="+mj-lt"/>
              </a:rPr>
              <a:t>paturi</a:t>
            </a:r>
            <a:r>
              <a:rPr lang="en-US" sz="1800" b="0" i="0" dirty="0">
                <a:effectLst/>
                <a:latin typeface="+mj-lt"/>
              </a:rPr>
              <a:t> </a:t>
            </a:r>
            <a:r>
              <a:rPr lang="en-US" sz="1800" b="0" i="0" dirty="0" err="1">
                <a:effectLst/>
                <a:latin typeface="+mj-lt"/>
              </a:rPr>
              <a:t>și</a:t>
            </a:r>
            <a:r>
              <a:rPr lang="en-US" sz="1800" b="0" i="0" dirty="0">
                <a:effectLst/>
                <a:latin typeface="+mj-lt"/>
              </a:rPr>
              <a:t> </a:t>
            </a:r>
            <a:r>
              <a:rPr lang="en-US" sz="1800" b="0" i="0" dirty="0" err="1">
                <a:effectLst/>
                <a:latin typeface="+mj-lt"/>
              </a:rPr>
              <a:t>instalații</a:t>
            </a:r>
            <a:r>
              <a:rPr lang="en-US" sz="1800" b="0" i="0" dirty="0">
                <a:effectLst/>
                <a:latin typeface="+mj-lt"/>
              </a:rPr>
              <a:t> </a:t>
            </a:r>
            <a:r>
              <a:rPr lang="en-US" sz="1800" b="0" i="0" dirty="0" err="1">
                <a:effectLst/>
                <a:latin typeface="+mj-lt"/>
              </a:rPr>
              <a:t>pentru</a:t>
            </a:r>
            <a:r>
              <a:rPr lang="en-US" sz="1800" b="0" i="0" dirty="0">
                <a:effectLst/>
                <a:latin typeface="+mj-lt"/>
              </a:rPr>
              <a:t> </a:t>
            </a:r>
            <a:r>
              <a:rPr lang="en-US" sz="1800" b="0" i="0" dirty="0" err="1">
                <a:effectLst/>
                <a:latin typeface="+mj-lt"/>
              </a:rPr>
              <a:t>băi</a:t>
            </a:r>
            <a:r>
              <a:rPr lang="en-US" sz="1800" b="0" i="0" dirty="0">
                <a:effectLst/>
                <a:latin typeface="+mj-lt"/>
              </a:rPr>
              <a:t> cu </a:t>
            </a:r>
            <a:r>
              <a:rPr lang="en-US" sz="1800" b="0" i="0" dirty="0" err="1">
                <a:effectLst/>
                <a:latin typeface="+mj-lt"/>
              </a:rPr>
              <a:t>nămol</a:t>
            </a:r>
            <a:r>
              <a:rPr lang="en-US" sz="1800" b="0" i="0" dirty="0">
                <a:effectLst/>
                <a:latin typeface="+mj-lt"/>
              </a:rPr>
              <a:t>.</a:t>
            </a:r>
          </a:p>
          <a:p>
            <a:r>
              <a:rPr lang="en-US" sz="1800" b="0" i="0" dirty="0" err="1">
                <a:effectLst/>
                <a:latin typeface="+mj-lt"/>
              </a:rPr>
              <a:t>Techirghiol</a:t>
            </a:r>
            <a:r>
              <a:rPr lang="en-US" sz="1800" b="0" i="0" dirty="0">
                <a:effectLst/>
                <a:latin typeface="+mj-lt"/>
              </a:rPr>
              <a:t> a </a:t>
            </a:r>
            <a:r>
              <a:rPr lang="en-US" sz="1800" b="0" i="0" dirty="0" err="1">
                <a:effectLst/>
                <a:latin typeface="+mj-lt"/>
              </a:rPr>
              <a:t>devenit</a:t>
            </a:r>
            <a:r>
              <a:rPr lang="en-US" sz="1800" b="0" i="0" dirty="0">
                <a:effectLst/>
                <a:latin typeface="+mj-lt"/>
              </a:rPr>
              <a:t> un </a:t>
            </a:r>
            <a:r>
              <a:rPr lang="en-US" sz="1800" b="0" i="0" dirty="0" err="1">
                <a:effectLst/>
                <a:latin typeface="+mj-lt"/>
              </a:rPr>
              <a:t>traseu</a:t>
            </a:r>
            <a:r>
              <a:rPr lang="en-US" sz="1800" b="0" i="0" dirty="0">
                <a:effectLst/>
                <a:latin typeface="+mj-lt"/>
              </a:rPr>
              <a:t> de </a:t>
            </a:r>
            <a:r>
              <a:rPr lang="en-US" sz="1800" b="0" i="0" dirty="0" err="1">
                <a:effectLst/>
                <a:latin typeface="+mj-lt"/>
              </a:rPr>
              <a:t>vacanță</a:t>
            </a:r>
            <a:r>
              <a:rPr lang="en-US" sz="1800" b="0" i="0" dirty="0">
                <a:effectLst/>
                <a:latin typeface="+mj-lt"/>
              </a:rPr>
              <a:t> </a:t>
            </a:r>
            <a:r>
              <a:rPr lang="en-US" sz="1800" b="0" i="0" dirty="0" err="1">
                <a:effectLst/>
                <a:latin typeface="+mj-lt"/>
              </a:rPr>
              <a:t>pentru</a:t>
            </a:r>
            <a:r>
              <a:rPr lang="en-US" sz="1800" b="0" i="0" dirty="0">
                <a:effectLst/>
                <a:latin typeface="+mj-lt"/>
              </a:rPr>
              <a:t> </a:t>
            </a:r>
            <a:r>
              <a:rPr lang="en-US" sz="1800" b="0" i="0" dirty="0" err="1">
                <a:effectLst/>
                <a:latin typeface="+mj-lt"/>
              </a:rPr>
              <a:t>intelectualii</a:t>
            </a:r>
            <a:r>
              <a:rPr lang="en-US" sz="1800" b="0" i="0" dirty="0">
                <a:effectLst/>
                <a:latin typeface="+mj-lt"/>
              </a:rPr>
              <a:t> </a:t>
            </a:r>
            <a:r>
              <a:rPr lang="en-US" sz="1800" b="0" i="0" dirty="0" err="1">
                <a:effectLst/>
                <a:latin typeface="+mj-lt"/>
              </a:rPr>
              <a:t>vremii</a:t>
            </a:r>
            <a:r>
              <a:rPr lang="en-US" sz="1800" b="0" i="0" dirty="0">
                <a:effectLst/>
                <a:latin typeface="+mj-lt"/>
              </a:rPr>
              <a:t>. </a:t>
            </a:r>
            <a:r>
              <a:rPr lang="en-US" sz="1800" b="0" i="0" dirty="0" err="1">
                <a:effectLst/>
                <a:latin typeface="+mj-lt"/>
              </a:rPr>
              <a:t>În</a:t>
            </a:r>
            <a:r>
              <a:rPr lang="en-US" sz="1800" b="0" i="0" dirty="0">
                <a:effectLst/>
                <a:latin typeface="+mj-lt"/>
              </a:rPr>
              <a:t> </a:t>
            </a:r>
            <a:r>
              <a:rPr lang="en-US" sz="1800" b="0" i="0" dirty="0" err="1">
                <a:effectLst/>
                <a:latin typeface="+mj-lt"/>
              </a:rPr>
              <a:t>paralel</a:t>
            </a:r>
            <a:r>
              <a:rPr lang="en-US" sz="1800" b="0" i="0" dirty="0">
                <a:effectLst/>
                <a:latin typeface="+mj-lt"/>
              </a:rPr>
              <a:t> cu </a:t>
            </a:r>
            <a:r>
              <a:rPr lang="en-US" sz="1800" b="0" i="0" dirty="0" err="1">
                <a:effectLst/>
                <a:latin typeface="+mj-lt"/>
              </a:rPr>
              <a:t>dezvoltatea</a:t>
            </a:r>
            <a:r>
              <a:rPr lang="en-US" sz="1800" b="0" i="0" dirty="0">
                <a:effectLst/>
                <a:latin typeface="+mj-lt"/>
              </a:rPr>
              <a:t> </a:t>
            </a:r>
            <a:r>
              <a:rPr lang="en-US" sz="1800" b="0" i="0" dirty="0" err="1">
                <a:effectLst/>
                <a:latin typeface="+mj-lt"/>
              </a:rPr>
              <a:t>Mamaiei</a:t>
            </a:r>
            <a:r>
              <a:rPr lang="en-US" sz="1800" b="0" i="0" dirty="0">
                <a:effectLst/>
                <a:latin typeface="+mj-lt"/>
              </a:rPr>
              <a:t>, </a:t>
            </a:r>
            <a:r>
              <a:rPr lang="en-US" sz="1800" b="0" i="0" dirty="0" err="1">
                <a:effectLst/>
                <a:latin typeface="+mj-lt"/>
              </a:rPr>
              <a:t>Techirghiol</a:t>
            </a:r>
            <a:r>
              <a:rPr lang="en-US" sz="1800" b="0" i="0" dirty="0">
                <a:effectLst/>
                <a:latin typeface="+mj-lt"/>
              </a:rPr>
              <a:t> </a:t>
            </a:r>
            <a:r>
              <a:rPr lang="en-US" sz="1800" b="0" i="0" dirty="0" err="1">
                <a:effectLst/>
                <a:latin typeface="+mj-lt"/>
              </a:rPr>
              <a:t>devine</a:t>
            </a:r>
            <a:r>
              <a:rPr lang="en-US" sz="1800" b="0" i="0" dirty="0">
                <a:effectLst/>
                <a:latin typeface="+mj-lt"/>
              </a:rPr>
              <a:t> o </a:t>
            </a:r>
            <a:r>
              <a:rPr lang="en-US" sz="1800" b="0" i="0" dirty="0" err="1">
                <a:effectLst/>
                <a:latin typeface="+mj-lt"/>
              </a:rPr>
              <a:t>destinație</a:t>
            </a:r>
            <a:r>
              <a:rPr lang="en-US" sz="1800" b="0" i="0" dirty="0">
                <a:effectLst/>
                <a:latin typeface="+mj-lt"/>
              </a:rPr>
              <a:t> a </a:t>
            </a:r>
            <a:r>
              <a:rPr lang="en-US" sz="1800" b="0" i="0" dirty="0" err="1">
                <a:effectLst/>
                <a:latin typeface="+mj-lt"/>
              </a:rPr>
              <a:t>oamenilor</a:t>
            </a:r>
            <a:r>
              <a:rPr lang="en-US" sz="1800" b="0" i="0" dirty="0">
                <a:effectLst/>
                <a:latin typeface="+mj-lt"/>
              </a:rPr>
              <a:t> din </a:t>
            </a:r>
            <a:r>
              <a:rPr lang="en-US" sz="1800" b="0" i="0" dirty="0" err="1">
                <a:effectLst/>
                <a:latin typeface="+mj-lt"/>
              </a:rPr>
              <a:t>lumea</a:t>
            </a:r>
            <a:r>
              <a:rPr lang="en-US" sz="1800" b="0" i="0" dirty="0">
                <a:effectLst/>
                <a:latin typeface="+mj-lt"/>
              </a:rPr>
              <a:t> </a:t>
            </a:r>
            <a:r>
              <a:rPr lang="en-US" sz="1800" b="0" i="0" dirty="0" err="1">
                <a:effectLst/>
                <a:latin typeface="+mj-lt"/>
              </a:rPr>
              <a:t>bună</a:t>
            </a:r>
            <a:r>
              <a:rPr lang="en-US" sz="1800" b="0" i="0" dirty="0">
                <a:effectLst/>
                <a:latin typeface="+mj-lt"/>
              </a:rPr>
              <a:t>, </a:t>
            </a:r>
            <a:r>
              <a:rPr lang="en-US" sz="1800" b="0" i="0" dirty="0" err="1">
                <a:effectLst/>
                <a:latin typeface="+mj-lt"/>
              </a:rPr>
              <a:t>interesați</a:t>
            </a:r>
            <a:r>
              <a:rPr lang="en-US" sz="1800" b="0" i="0" dirty="0">
                <a:effectLst/>
                <a:latin typeface="+mj-lt"/>
              </a:rPr>
              <a:t> de </a:t>
            </a:r>
            <a:r>
              <a:rPr lang="en-US" sz="1800" b="0" i="0" dirty="0" err="1">
                <a:effectLst/>
                <a:latin typeface="+mj-lt"/>
              </a:rPr>
              <a:t>calitătile</a:t>
            </a:r>
            <a:r>
              <a:rPr lang="en-US" sz="1800" b="0" i="0" dirty="0">
                <a:effectLst/>
                <a:latin typeface="+mj-lt"/>
              </a:rPr>
              <a:t> </a:t>
            </a:r>
            <a:r>
              <a:rPr lang="en-US" sz="1800" b="0" i="0" dirty="0" err="1">
                <a:effectLst/>
                <a:latin typeface="+mj-lt"/>
              </a:rPr>
              <a:t>terapeutice</a:t>
            </a:r>
            <a:r>
              <a:rPr lang="en-US" sz="1800" b="0" i="0" dirty="0">
                <a:effectLst/>
                <a:latin typeface="+mj-lt"/>
              </a:rPr>
              <a:t> ale </a:t>
            </a:r>
            <a:r>
              <a:rPr lang="en-US" sz="1800" b="0" i="0" dirty="0" err="1">
                <a:effectLst/>
                <a:latin typeface="+mj-lt"/>
              </a:rPr>
              <a:t>lacului</a:t>
            </a:r>
            <a:r>
              <a:rPr lang="en-US" sz="1800" b="0" i="0" dirty="0">
                <a:effectLst/>
                <a:latin typeface="+mj-lt"/>
              </a:rPr>
              <a:t> cu „</a:t>
            </a:r>
            <a:r>
              <a:rPr lang="en-US" sz="1800" b="0" i="0" dirty="0" err="1">
                <a:effectLst/>
                <a:latin typeface="+mj-lt"/>
              </a:rPr>
              <a:t>băi</a:t>
            </a:r>
            <a:r>
              <a:rPr lang="en-US" sz="1800" b="0" i="0" dirty="0">
                <a:effectLst/>
                <a:latin typeface="+mj-lt"/>
              </a:rPr>
              <a:t> </a:t>
            </a:r>
            <a:r>
              <a:rPr lang="en-US" sz="1800" b="0" i="0" dirty="0" err="1">
                <a:effectLst/>
                <a:latin typeface="+mj-lt"/>
              </a:rPr>
              <a:t>reci</a:t>
            </a:r>
            <a:r>
              <a:rPr lang="en-US" sz="1800" b="0" i="0" dirty="0">
                <a:effectLst/>
                <a:latin typeface="+mj-lt"/>
              </a:rPr>
              <a:t>“. </a:t>
            </a:r>
            <a:r>
              <a:rPr lang="en-US" sz="1800" b="0" i="0" dirty="0" err="1">
                <a:effectLst/>
                <a:latin typeface="+mj-lt"/>
              </a:rPr>
              <a:t>Boema</a:t>
            </a:r>
            <a:r>
              <a:rPr lang="en-US" sz="1800" b="0" i="0" dirty="0">
                <a:effectLst/>
                <a:latin typeface="+mj-lt"/>
              </a:rPr>
              <a:t> s-a </a:t>
            </a:r>
            <a:r>
              <a:rPr lang="en-US" sz="1800" b="0" i="0" dirty="0" err="1">
                <a:effectLst/>
                <a:latin typeface="+mj-lt"/>
              </a:rPr>
              <a:t>mutat</a:t>
            </a:r>
            <a:r>
              <a:rPr lang="en-US" sz="1800" b="0" i="0" dirty="0">
                <a:effectLst/>
                <a:latin typeface="+mj-lt"/>
              </a:rPr>
              <a:t> la </a:t>
            </a:r>
            <a:r>
              <a:rPr lang="en-US" sz="1800" b="0" i="0" dirty="0" err="1">
                <a:effectLst/>
                <a:latin typeface="+mj-lt"/>
              </a:rPr>
              <a:t>Techirghiol</a:t>
            </a:r>
            <a:r>
              <a:rPr lang="en-US" sz="1800" b="0" i="0" dirty="0">
                <a:effectLst/>
                <a:latin typeface="+mj-lt"/>
              </a:rPr>
              <a:t>, </a:t>
            </a:r>
            <a:r>
              <a:rPr lang="en-US" sz="1800" b="0" i="0" dirty="0" err="1">
                <a:effectLst/>
                <a:latin typeface="+mj-lt"/>
              </a:rPr>
              <a:t>pentru</a:t>
            </a:r>
            <a:r>
              <a:rPr lang="en-US" sz="1800" b="0" i="0" dirty="0">
                <a:effectLst/>
                <a:latin typeface="+mj-lt"/>
              </a:rPr>
              <a:t> ca, </a:t>
            </a:r>
            <a:r>
              <a:rPr lang="en-US" sz="1800" b="0" i="0" dirty="0" err="1">
                <a:effectLst/>
                <a:latin typeface="+mj-lt"/>
              </a:rPr>
              <a:t>imediat</a:t>
            </a:r>
            <a:r>
              <a:rPr lang="en-US" sz="1800" b="0" i="0" dirty="0">
                <a:effectLst/>
                <a:latin typeface="+mj-lt"/>
              </a:rPr>
              <a:t> </a:t>
            </a:r>
            <a:r>
              <a:rPr lang="en-US" sz="1800" b="0" i="0" dirty="0" err="1">
                <a:effectLst/>
                <a:latin typeface="+mj-lt"/>
              </a:rPr>
              <a:t>după</a:t>
            </a:r>
            <a:r>
              <a:rPr lang="en-US" sz="1800" b="0" i="0" dirty="0">
                <a:effectLst/>
                <a:latin typeface="+mj-lt"/>
              </a:rPr>
              <a:t> </a:t>
            </a:r>
            <a:r>
              <a:rPr lang="en-US" sz="1800" b="0" i="0" dirty="0" err="1">
                <a:effectLst/>
                <a:latin typeface="+mj-lt"/>
              </a:rPr>
              <a:t>Primul</a:t>
            </a:r>
            <a:r>
              <a:rPr lang="en-US" sz="1800" b="0" i="0" dirty="0">
                <a:effectLst/>
                <a:latin typeface="+mj-lt"/>
              </a:rPr>
              <a:t> </a:t>
            </a:r>
            <a:r>
              <a:rPr lang="en-US" sz="1800" b="0" i="0" dirty="0" err="1">
                <a:effectLst/>
                <a:latin typeface="+mj-lt"/>
              </a:rPr>
              <a:t>Război</a:t>
            </a:r>
            <a:r>
              <a:rPr lang="en-US" sz="1800" b="0" i="0" dirty="0">
                <a:effectLst/>
                <a:latin typeface="+mj-lt"/>
              </a:rPr>
              <a:t> Mondial, </a:t>
            </a:r>
            <a:r>
              <a:rPr lang="en-US" sz="1800" b="0" i="0" dirty="0" err="1">
                <a:effectLst/>
                <a:latin typeface="+mj-lt"/>
              </a:rPr>
              <a:t>Eforie</a:t>
            </a:r>
            <a:r>
              <a:rPr lang="en-US" sz="1800" b="0" i="0" dirty="0">
                <a:effectLst/>
                <a:latin typeface="+mj-lt"/>
              </a:rPr>
              <a:t> </a:t>
            </a:r>
            <a:r>
              <a:rPr lang="en-US" sz="1800" b="0" i="0" dirty="0" err="1">
                <a:effectLst/>
                <a:latin typeface="+mj-lt"/>
              </a:rPr>
              <a:t>să</a:t>
            </a:r>
            <a:r>
              <a:rPr lang="en-US" sz="1800" b="0" i="0" dirty="0">
                <a:effectLst/>
                <a:latin typeface="+mj-lt"/>
              </a:rPr>
              <a:t> </a:t>
            </a:r>
            <a:r>
              <a:rPr lang="en-US" sz="1800" b="0" i="0" dirty="0" err="1">
                <a:effectLst/>
                <a:latin typeface="+mj-lt"/>
              </a:rPr>
              <a:t>devină</a:t>
            </a:r>
            <a:r>
              <a:rPr lang="en-US" sz="1800" b="0" i="0" dirty="0">
                <a:effectLst/>
                <a:latin typeface="+mj-lt"/>
              </a:rPr>
              <a:t> </a:t>
            </a:r>
            <a:r>
              <a:rPr lang="en-US" sz="1800" b="0" i="0" dirty="0" err="1">
                <a:effectLst/>
                <a:latin typeface="+mj-lt"/>
              </a:rPr>
              <a:t>ținta</a:t>
            </a:r>
            <a:r>
              <a:rPr lang="en-US" sz="1800" b="0" i="0" dirty="0">
                <a:effectLst/>
                <a:latin typeface="+mj-lt"/>
              </a:rPr>
              <a:t> </a:t>
            </a:r>
            <a:r>
              <a:rPr lang="en-US" sz="1800" b="0" i="0" dirty="0" err="1">
                <a:effectLst/>
                <a:latin typeface="+mj-lt"/>
              </a:rPr>
              <a:t>elitelor</a:t>
            </a:r>
            <a:r>
              <a:rPr lang="en-US" sz="1800" b="0" i="0" dirty="0">
                <a:effectLst/>
                <a:latin typeface="+mj-lt"/>
              </a:rPr>
              <a:t> cu bani. </a:t>
            </a:r>
            <a:r>
              <a:rPr lang="en-US" sz="1800" b="0" i="0" dirty="0" err="1">
                <a:effectLst/>
                <a:latin typeface="+mj-lt"/>
              </a:rPr>
              <a:t>Artiștii</a:t>
            </a:r>
            <a:r>
              <a:rPr lang="en-US" sz="1800" b="0" i="0" dirty="0">
                <a:effectLst/>
                <a:latin typeface="+mj-lt"/>
              </a:rPr>
              <a:t> </a:t>
            </a:r>
            <a:r>
              <a:rPr lang="en-US" sz="1800" b="0" i="0" dirty="0" err="1">
                <a:effectLst/>
                <a:latin typeface="+mj-lt"/>
              </a:rPr>
              <a:t>veneau</a:t>
            </a:r>
            <a:r>
              <a:rPr lang="en-US" sz="1800" b="0" i="0" dirty="0">
                <a:effectLst/>
                <a:latin typeface="+mj-lt"/>
              </a:rPr>
              <a:t> </a:t>
            </a:r>
            <a:r>
              <a:rPr lang="en-US" sz="1800" b="0" i="0" dirty="0" err="1">
                <a:effectLst/>
                <a:latin typeface="+mj-lt"/>
              </a:rPr>
              <a:t>în</a:t>
            </a:r>
            <a:r>
              <a:rPr lang="en-US" sz="1800" b="0" i="0" dirty="0">
                <a:effectLst/>
                <a:latin typeface="+mj-lt"/>
              </a:rPr>
              <a:t> Dobrogea </a:t>
            </a:r>
            <a:r>
              <a:rPr lang="en-US" sz="1800" b="0" i="0" dirty="0" err="1">
                <a:effectLst/>
                <a:latin typeface="+mj-lt"/>
              </a:rPr>
              <a:t>să</a:t>
            </a:r>
            <a:r>
              <a:rPr lang="en-US" sz="1800" b="0" i="0" dirty="0">
                <a:effectLst/>
                <a:latin typeface="+mj-lt"/>
              </a:rPr>
              <a:t> </a:t>
            </a:r>
            <a:r>
              <a:rPr lang="en-US" sz="1800" b="0" i="0" dirty="0" err="1">
                <a:effectLst/>
                <a:latin typeface="+mj-lt"/>
              </a:rPr>
              <a:t>picteze</a:t>
            </a:r>
            <a:r>
              <a:rPr lang="en-US" sz="1800" b="0" i="0" dirty="0">
                <a:effectLst/>
                <a:latin typeface="+mj-lt"/>
              </a:rPr>
              <a:t>, </a:t>
            </a:r>
            <a:r>
              <a:rPr lang="en-US" sz="1800" b="0" i="0" dirty="0" err="1">
                <a:effectLst/>
                <a:latin typeface="+mj-lt"/>
              </a:rPr>
              <a:t>scriitorii</a:t>
            </a:r>
            <a:r>
              <a:rPr lang="en-US" sz="1800" b="0" i="0" dirty="0">
                <a:effectLst/>
                <a:latin typeface="+mj-lt"/>
              </a:rPr>
              <a:t> – ca Ionel </a:t>
            </a:r>
            <a:r>
              <a:rPr lang="en-US" sz="1800" b="0" i="0" dirty="0" err="1">
                <a:effectLst/>
                <a:latin typeface="+mj-lt"/>
              </a:rPr>
              <a:t>Teodoreanu</a:t>
            </a:r>
            <a:r>
              <a:rPr lang="en-US" sz="1800" b="0" i="0" dirty="0">
                <a:effectLst/>
                <a:latin typeface="+mj-lt"/>
              </a:rPr>
              <a:t>, de </a:t>
            </a:r>
            <a:r>
              <a:rPr lang="en-US" sz="1800" b="0" i="0" dirty="0" err="1">
                <a:effectLst/>
                <a:latin typeface="+mj-lt"/>
              </a:rPr>
              <a:t>pildă</a:t>
            </a:r>
            <a:r>
              <a:rPr lang="en-US" sz="1800" b="0" i="0" dirty="0">
                <a:effectLst/>
                <a:latin typeface="+mj-lt"/>
              </a:rPr>
              <a:t> (care se refugia la </a:t>
            </a:r>
            <a:r>
              <a:rPr lang="en-US" sz="1800" b="0" i="0" dirty="0" err="1">
                <a:effectLst/>
                <a:latin typeface="+mj-lt"/>
              </a:rPr>
              <a:t>Techirghiol</a:t>
            </a:r>
            <a:r>
              <a:rPr lang="en-US" sz="1800" b="0" i="0" dirty="0">
                <a:effectLst/>
                <a:latin typeface="+mj-lt"/>
              </a:rPr>
              <a:t>, cu </a:t>
            </a:r>
            <a:r>
              <a:rPr lang="en-US" sz="1800" b="0" i="0" dirty="0" err="1">
                <a:effectLst/>
                <a:latin typeface="+mj-lt"/>
              </a:rPr>
              <a:t>soția</a:t>
            </a:r>
            <a:r>
              <a:rPr lang="en-US" sz="1800" b="0" i="0" dirty="0">
                <a:effectLst/>
                <a:latin typeface="+mj-lt"/>
              </a:rPr>
              <a:t> </a:t>
            </a:r>
            <a:r>
              <a:rPr lang="en-US" sz="1800" b="0" i="0" dirty="0" err="1">
                <a:effectLst/>
                <a:latin typeface="+mj-lt"/>
              </a:rPr>
              <a:t>și</a:t>
            </a:r>
            <a:r>
              <a:rPr lang="en-US" sz="1800" b="0" i="0" dirty="0">
                <a:effectLst/>
                <a:latin typeface="+mj-lt"/>
              </a:rPr>
              <a:t> </a:t>
            </a:r>
            <a:r>
              <a:rPr lang="en-US" sz="1800" b="0" i="0" dirty="0" err="1">
                <a:effectLst/>
                <a:latin typeface="+mj-lt"/>
              </a:rPr>
              <a:t>copiii</a:t>
            </a:r>
            <a:r>
              <a:rPr lang="en-US" sz="1800" b="0" i="0" dirty="0">
                <a:effectLst/>
                <a:latin typeface="+mj-lt"/>
              </a:rPr>
              <a:t>) – </a:t>
            </a:r>
            <a:r>
              <a:rPr lang="en-US" sz="1800" b="0" i="0" dirty="0" err="1">
                <a:effectLst/>
                <a:latin typeface="+mj-lt"/>
              </a:rPr>
              <a:t>încercau</a:t>
            </a:r>
            <a:r>
              <a:rPr lang="en-US" sz="1800" b="0" i="0" dirty="0">
                <a:effectLst/>
                <a:latin typeface="+mj-lt"/>
              </a:rPr>
              <a:t> </a:t>
            </a:r>
            <a:r>
              <a:rPr lang="en-US" sz="1800" b="0" i="0" dirty="0" err="1">
                <a:effectLst/>
                <a:latin typeface="+mj-lt"/>
              </a:rPr>
              <a:t>să</a:t>
            </a:r>
            <a:r>
              <a:rPr lang="en-US" sz="1800" b="0" i="0" dirty="0">
                <a:effectLst/>
                <a:latin typeface="+mj-lt"/>
              </a:rPr>
              <a:t> </a:t>
            </a:r>
            <a:r>
              <a:rPr lang="en-US" sz="1800" b="0" i="0" dirty="0" err="1">
                <a:effectLst/>
                <a:latin typeface="+mj-lt"/>
              </a:rPr>
              <a:t>scrie</a:t>
            </a:r>
            <a:r>
              <a:rPr lang="en-US" sz="1800" b="0" i="0" dirty="0">
                <a:effectLst/>
                <a:latin typeface="+mj-lt"/>
              </a:rPr>
              <a:t>, </a:t>
            </a:r>
            <a:r>
              <a:rPr lang="en-US" sz="1800" b="0" i="0" dirty="0" err="1">
                <a:effectLst/>
                <a:latin typeface="+mj-lt"/>
              </a:rPr>
              <a:t>iar</a:t>
            </a:r>
            <a:r>
              <a:rPr lang="en-US" sz="1800" b="0" i="0" dirty="0">
                <a:effectLst/>
                <a:latin typeface="+mj-lt"/>
              </a:rPr>
              <a:t> </a:t>
            </a:r>
            <a:r>
              <a:rPr lang="en-US" sz="1800" b="0" i="0" dirty="0" err="1">
                <a:effectLst/>
                <a:latin typeface="+mj-lt"/>
              </a:rPr>
              <a:t>actorii</a:t>
            </a:r>
            <a:r>
              <a:rPr lang="en-US" sz="1800" b="0" i="0" dirty="0">
                <a:effectLst/>
                <a:latin typeface="+mj-lt"/>
              </a:rPr>
              <a:t> </a:t>
            </a:r>
            <a:r>
              <a:rPr lang="en-US" sz="1800" b="0" i="0" dirty="0" err="1">
                <a:effectLst/>
                <a:latin typeface="+mj-lt"/>
              </a:rPr>
              <a:t>își</a:t>
            </a:r>
            <a:r>
              <a:rPr lang="en-US" sz="1800" b="0" i="0" dirty="0">
                <a:effectLst/>
                <a:latin typeface="+mj-lt"/>
              </a:rPr>
              <a:t> </a:t>
            </a:r>
            <a:r>
              <a:rPr lang="en-US" sz="1800" b="0" i="0" dirty="0" err="1">
                <a:effectLst/>
                <a:latin typeface="+mj-lt"/>
              </a:rPr>
              <a:t>aveau</a:t>
            </a:r>
            <a:r>
              <a:rPr lang="en-US" sz="1800" b="0" i="0" dirty="0">
                <a:effectLst/>
                <a:latin typeface="+mj-lt"/>
              </a:rPr>
              <a:t> </a:t>
            </a:r>
            <a:r>
              <a:rPr lang="en-US" sz="1800" b="0" i="0" dirty="0" err="1">
                <a:effectLst/>
                <a:latin typeface="+mj-lt"/>
              </a:rPr>
              <a:t>cartierul</a:t>
            </a:r>
            <a:r>
              <a:rPr lang="en-US" sz="1800" b="0" i="0" dirty="0">
                <a:effectLst/>
                <a:latin typeface="+mj-lt"/>
              </a:rPr>
              <a:t> general la Carmen Sylva (</a:t>
            </a:r>
            <a:r>
              <a:rPr lang="en-US" sz="1800" b="0" i="0" dirty="0" err="1">
                <a:effectLst/>
                <a:latin typeface="+mj-lt"/>
              </a:rPr>
              <a:t>Eforie</a:t>
            </a:r>
            <a:r>
              <a:rPr lang="en-US" sz="1800" b="0" i="0" dirty="0">
                <a:effectLst/>
                <a:latin typeface="+mj-lt"/>
              </a:rPr>
              <a:t> Nord). </a:t>
            </a:r>
            <a:r>
              <a:rPr lang="en-US" sz="1800" b="0" i="0" dirty="0" err="1">
                <a:effectLst/>
                <a:latin typeface="+mj-lt"/>
              </a:rPr>
              <a:t>Familiile</a:t>
            </a:r>
            <a:r>
              <a:rPr lang="en-US" sz="1800" b="0" i="0" dirty="0">
                <a:effectLst/>
                <a:latin typeface="+mj-lt"/>
              </a:rPr>
              <a:t> </a:t>
            </a:r>
            <a:r>
              <a:rPr lang="en-US" sz="1800" b="0" i="0" dirty="0" err="1">
                <a:effectLst/>
                <a:latin typeface="+mj-lt"/>
              </a:rPr>
              <a:t>scriitorilor</a:t>
            </a:r>
            <a:r>
              <a:rPr lang="en-US" sz="1800" b="0" i="0" dirty="0">
                <a:effectLst/>
                <a:latin typeface="+mj-lt"/>
              </a:rPr>
              <a:t> Cezar Petrescu </a:t>
            </a:r>
            <a:r>
              <a:rPr lang="en-US" sz="1800" b="0" i="0" dirty="0" err="1">
                <a:effectLst/>
                <a:latin typeface="+mj-lt"/>
              </a:rPr>
              <a:t>și</a:t>
            </a:r>
            <a:r>
              <a:rPr lang="en-US" sz="1800" b="0" i="0" dirty="0">
                <a:effectLst/>
                <a:latin typeface="+mj-lt"/>
              </a:rPr>
              <a:t> Tudor </a:t>
            </a:r>
            <a:r>
              <a:rPr lang="en-US" sz="1800" b="0" i="0" dirty="0" err="1">
                <a:effectLst/>
                <a:latin typeface="+mj-lt"/>
              </a:rPr>
              <a:t>Arghezi</a:t>
            </a:r>
            <a:r>
              <a:rPr lang="en-US" sz="1800" b="0" i="0" dirty="0">
                <a:effectLst/>
                <a:latin typeface="+mj-lt"/>
              </a:rPr>
              <a:t> </a:t>
            </a:r>
            <a:r>
              <a:rPr lang="en-US" sz="1800" b="0" i="0" dirty="0" err="1">
                <a:effectLst/>
                <a:latin typeface="+mj-lt"/>
              </a:rPr>
              <a:t>erau</a:t>
            </a:r>
            <a:r>
              <a:rPr lang="en-US" sz="1800" b="0" i="0" dirty="0">
                <a:effectLst/>
                <a:latin typeface="+mj-lt"/>
              </a:rPr>
              <a:t> </a:t>
            </a:r>
            <a:r>
              <a:rPr lang="en-US" sz="1800" b="0" i="0" dirty="0" err="1">
                <a:effectLst/>
                <a:latin typeface="+mj-lt"/>
              </a:rPr>
              <a:t>oaspeți</a:t>
            </a:r>
            <a:r>
              <a:rPr lang="en-US" sz="1800" b="0" i="0" dirty="0">
                <a:effectLst/>
                <a:latin typeface="+mj-lt"/>
              </a:rPr>
              <a:t> de </a:t>
            </a:r>
            <a:r>
              <a:rPr lang="en-US" sz="1800" b="0" i="0" dirty="0" err="1">
                <a:effectLst/>
                <a:latin typeface="+mj-lt"/>
              </a:rPr>
              <a:t>vară</a:t>
            </a:r>
            <a:r>
              <a:rPr lang="en-US" sz="1800" b="0" i="0" dirty="0">
                <a:effectLst/>
                <a:latin typeface="+mj-lt"/>
              </a:rPr>
              <a:t> ai </a:t>
            </a:r>
            <a:r>
              <a:rPr lang="en-US" sz="1800" b="0" i="0" dirty="0" err="1">
                <a:effectLst/>
                <a:latin typeface="+mj-lt"/>
              </a:rPr>
              <a:t>stațiunii</a:t>
            </a:r>
            <a:r>
              <a:rPr lang="en-US" sz="1800" b="0" i="0" dirty="0">
                <a:effectLst/>
                <a:latin typeface="+mj-lt"/>
              </a:rPr>
              <a:t>.</a:t>
            </a:r>
          </a:p>
          <a:p>
            <a:r>
              <a:rPr lang="en-US" sz="1800" b="0" i="0" dirty="0">
                <a:effectLst/>
                <a:latin typeface="+mj-lt"/>
              </a:rPr>
              <a:t>Un alt </a:t>
            </a:r>
            <a:r>
              <a:rPr lang="en-US" sz="1800" b="0" i="0" dirty="0" err="1">
                <a:effectLst/>
                <a:latin typeface="+mj-lt"/>
              </a:rPr>
              <a:t>proeminent</a:t>
            </a:r>
            <a:r>
              <a:rPr lang="en-US" sz="1800" b="0" i="0" dirty="0">
                <a:effectLst/>
                <a:latin typeface="+mj-lt"/>
              </a:rPr>
              <a:t> </a:t>
            </a:r>
            <a:r>
              <a:rPr lang="en-US" sz="1800" b="0" i="0" dirty="0" err="1">
                <a:effectLst/>
                <a:latin typeface="+mj-lt"/>
              </a:rPr>
              <a:t>binefăcător</a:t>
            </a:r>
            <a:r>
              <a:rPr lang="en-US" sz="1800" b="0" i="0" dirty="0">
                <a:effectLst/>
                <a:latin typeface="+mj-lt"/>
              </a:rPr>
              <a:t> a </a:t>
            </a:r>
            <a:r>
              <a:rPr lang="en-US" sz="1800" b="0" i="0" dirty="0" err="1">
                <a:effectLst/>
                <a:latin typeface="+mj-lt"/>
              </a:rPr>
              <a:t>fost</a:t>
            </a:r>
            <a:r>
              <a:rPr lang="en-US" sz="1800" b="0" i="0" dirty="0">
                <a:effectLst/>
                <a:latin typeface="+mj-lt"/>
              </a:rPr>
              <a:t> </a:t>
            </a:r>
            <a:r>
              <a:rPr lang="en-US" sz="1800" b="0" i="0" dirty="0" err="1">
                <a:effectLst/>
                <a:latin typeface="+mj-lt"/>
              </a:rPr>
              <a:t>marele</a:t>
            </a:r>
            <a:r>
              <a:rPr lang="en-US" sz="1800" b="0" i="0" dirty="0">
                <a:effectLst/>
                <a:latin typeface="+mj-lt"/>
              </a:rPr>
              <a:t> artist Constantin </a:t>
            </a:r>
            <a:r>
              <a:rPr lang="en-US" sz="1800" b="0" i="0" dirty="0" err="1">
                <a:effectLst/>
                <a:latin typeface="+mj-lt"/>
              </a:rPr>
              <a:t>Tănase</a:t>
            </a:r>
            <a:r>
              <a:rPr lang="en-US" sz="1800" b="0" i="0" dirty="0">
                <a:effectLst/>
                <a:latin typeface="+mj-lt"/>
              </a:rPr>
              <a:t>. Se </a:t>
            </a:r>
            <a:r>
              <a:rPr lang="en-US" sz="1800" b="0" i="0" dirty="0" err="1">
                <a:effectLst/>
                <a:latin typeface="+mj-lt"/>
              </a:rPr>
              <a:t>angajează</a:t>
            </a:r>
            <a:r>
              <a:rPr lang="en-US" sz="1800" b="0" i="0" dirty="0">
                <a:effectLst/>
                <a:latin typeface="+mj-lt"/>
              </a:rPr>
              <a:t> </a:t>
            </a:r>
            <a:r>
              <a:rPr lang="en-US" sz="1800" b="0" i="0" dirty="0" err="1">
                <a:effectLst/>
                <a:latin typeface="+mj-lt"/>
              </a:rPr>
              <a:t>în</a:t>
            </a:r>
            <a:r>
              <a:rPr lang="en-US" sz="1800" b="0" i="0" dirty="0">
                <a:effectLst/>
                <a:latin typeface="+mj-lt"/>
              </a:rPr>
              <a:t> </a:t>
            </a:r>
            <a:r>
              <a:rPr lang="en-US" sz="1800" b="0" i="0" dirty="0" err="1">
                <a:effectLst/>
                <a:latin typeface="+mj-lt"/>
              </a:rPr>
              <a:t>construcția</a:t>
            </a:r>
            <a:r>
              <a:rPr lang="en-US" sz="1800" b="0" i="0" dirty="0">
                <a:effectLst/>
                <a:latin typeface="+mj-lt"/>
              </a:rPr>
              <a:t> </a:t>
            </a:r>
            <a:r>
              <a:rPr lang="en-US" sz="1800" b="0" i="0" dirty="0" err="1">
                <a:effectLst/>
                <a:latin typeface="+mj-lt"/>
              </a:rPr>
              <a:t>unui</a:t>
            </a:r>
            <a:r>
              <a:rPr lang="en-US" sz="1800" b="0" i="0" dirty="0">
                <a:effectLst/>
                <a:latin typeface="+mj-lt"/>
              </a:rPr>
              <a:t> </a:t>
            </a:r>
            <a:r>
              <a:rPr lang="en-US" sz="1800" b="0" i="0" dirty="0" err="1">
                <a:effectLst/>
                <a:latin typeface="+mj-lt"/>
              </a:rPr>
              <a:t>Sanatoriu</a:t>
            </a:r>
            <a:r>
              <a:rPr lang="en-US" sz="1800" b="0" i="0" dirty="0">
                <a:effectLst/>
                <a:latin typeface="+mj-lt"/>
              </a:rPr>
              <a:t> </a:t>
            </a:r>
            <a:r>
              <a:rPr lang="en-US" sz="1800" b="0" i="0" dirty="0" err="1">
                <a:effectLst/>
                <a:latin typeface="+mj-lt"/>
              </a:rPr>
              <a:t>pentru</a:t>
            </a:r>
            <a:r>
              <a:rPr lang="en-US" sz="1800" b="0" i="0" dirty="0">
                <a:effectLst/>
                <a:latin typeface="+mj-lt"/>
              </a:rPr>
              <a:t> </a:t>
            </a:r>
            <a:r>
              <a:rPr lang="en-US" sz="1800" b="0" i="0" dirty="0" err="1">
                <a:effectLst/>
                <a:latin typeface="+mj-lt"/>
              </a:rPr>
              <a:t>artiști</a:t>
            </a:r>
            <a:r>
              <a:rPr lang="en-US" sz="1800" b="0" i="0" dirty="0">
                <a:effectLst/>
                <a:latin typeface="+mj-lt"/>
              </a:rPr>
              <a:t> (Vila Scena), </a:t>
            </a:r>
            <a:r>
              <a:rPr lang="en-US" sz="1800" b="0" i="0" dirty="0" err="1">
                <a:effectLst/>
                <a:latin typeface="+mj-lt"/>
              </a:rPr>
              <a:t>contribuie</a:t>
            </a:r>
            <a:r>
              <a:rPr lang="en-US" sz="1800" b="0" i="0" dirty="0">
                <a:effectLst/>
                <a:latin typeface="+mj-lt"/>
              </a:rPr>
              <a:t> financial la </a:t>
            </a:r>
            <a:r>
              <a:rPr lang="en-US" sz="1800" b="0" i="0" dirty="0" err="1">
                <a:effectLst/>
                <a:latin typeface="+mj-lt"/>
              </a:rPr>
              <a:t>clădirea</a:t>
            </a:r>
            <a:r>
              <a:rPr lang="en-US" sz="1800" b="0" i="0" dirty="0">
                <a:effectLst/>
                <a:latin typeface="+mj-lt"/>
              </a:rPr>
              <a:t> </a:t>
            </a:r>
            <a:r>
              <a:rPr lang="en-US" sz="1800" b="0" i="0" dirty="0" err="1">
                <a:effectLst/>
                <a:latin typeface="+mj-lt"/>
              </a:rPr>
              <a:t>Căminului</a:t>
            </a:r>
            <a:r>
              <a:rPr lang="en-US" sz="1800" b="0" i="0" dirty="0">
                <a:effectLst/>
                <a:latin typeface="+mj-lt"/>
              </a:rPr>
              <a:t> Cultural </a:t>
            </a:r>
            <a:r>
              <a:rPr lang="en-US" sz="1800" b="0" i="0" dirty="0" err="1">
                <a:effectLst/>
                <a:latin typeface="+mj-lt"/>
              </a:rPr>
              <a:t>și</a:t>
            </a:r>
            <a:r>
              <a:rPr lang="en-US" sz="1800" b="0" i="0" dirty="0">
                <a:effectLst/>
                <a:latin typeface="+mj-lt"/>
              </a:rPr>
              <a:t> la </a:t>
            </a:r>
            <a:r>
              <a:rPr lang="en-US" sz="1800" b="0" i="0" dirty="0" err="1">
                <a:effectLst/>
                <a:latin typeface="+mj-lt"/>
              </a:rPr>
              <a:t>construcția</a:t>
            </a:r>
            <a:r>
              <a:rPr lang="en-US" sz="1800" b="0" i="0" dirty="0">
                <a:effectLst/>
                <a:latin typeface="+mj-lt"/>
              </a:rPr>
              <a:t> </a:t>
            </a:r>
            <a:r>
              <a:rPr lang="en-US" sz="1800" b="0" i="0" dirty="0" err="1">
                <a:effectLst/>
                <a:latin typeface="+mj-lt"/>
              </a:rPr>
              <a:t>bisericii</a:t>
            </a:r>
            <a:r>
              <a:rPr lang="en-US" sz="1800" b="0" i="0" dirty="0">
                <a:effectLst/>
                <a:latin typeface="+mj-lt"/>
              </a:rPr>
              <a:t> Sf. </a:t>
            </a:r>
            <a:r>
              <a:rPr lang="en-US" sz="1800" b="0" i="0" dirty="0" err="1">
                <a:effectLst/>
                <a:latin typeface="+mj-lt"/>
              </a:rPr>
              <a:t>Ilie</a:t>
            </a:r>
            <a:endParaRPr lang="en-US" sz="1800" b="0" i="1" dirty="0">
              <a:effectLst/>
              <a:latin typeface="+mj-lt"/>
            </a:endParaRPr>
          </a:p>
          <a:p>
            <a:endParaRPr lang="en-US" sz="1800" dirty="0">
              <a:effectLst/>
              <a:latin typeface="+mj-lt"/>
              <a:ea typeface="Calibri" panose="020F0502020204030204" pitchFamily="34" charset="0"/>
              <a:cs typeface="Times New Roman" panose="02020603050405020304" pitchFamily="18" charset="0"/>
            </a:endParaRPr>
          </a:p>
          <a:p>
            <a:endParaRPr lang="en-US" sz="1800" dirty="0"/>
          </a:p>
          <a:p>
            <a:endParaRPr lang="en-US" sz="1800" dirty="0"/>
          </a:p>
        </p:txBody>
      </p:sp>
      <p:sp>
        <p:nvSpPr>
          <p:cNvPr id="3" name="Title 2">
            <a:extLst>
              <a:ext uri="{FF2B5EF4-FFF2-40B4-BE49-F238E27FC236}">
                <a16:creationId xmlns:a16="http://schemas.microsoft.com/office/drawing/2014/main" id="{0D86DBDB-9BDA-B9CF-C0AE-90B3869DF299}"/>
              </a:ext>
            </a:extLst>
          </p:cNvPr>
          <p:cNvSpPr>
            <a:spLocks noGrp="1"/>
          </p:cNvSpPr>
          <p:nvPr>
            <p:ph type="title"/>
          </p:nvPr>
        </p:nvSpPr>
        <p:spPr/>
        <p:txBody>
          <a:bodyPr>
            <a:normAutofit/>
          </a:bodyPr>
          <a:lstStyle/>
          <a:p>
            <a:r>
              <a:rPr lang="en-US" sz="3600" dirty="0" err="1">
                <a:solidFill>
                  <a:srgbClr val="FF0000"/>
                </a:solidFill>
              </a:rPr>
              <a:t>Techirghiol</a:t>
            </a:r>
            <a:r>
              <a:rPr lang="en-US" sz="3600" dirty="0">
                <a:solidFill>
                  <a:srgbClr val="FF0000"/>
                </a:solidFill>
              </a:rPr>
              <a:t> - </a:t>
            </a:r>
            <a:r>
              <a:rPr lang="en-US" sz="3600" dirty="0" err="1">
                <a:solidFill>
                  <a:srgbClr val="FF0000"/>
                </a:solidFill>
              </a:rPr>
              <a:t>istorie</a:t>
            </a:r>
            <a:endParaRPr lang="en-US" sz="3600" dirty="0">
              <a:solidFill>
                <a:srgbClr val="FF0000"/>
              </a:solidFill>
            </a:endParaRPr>
          </a:p>
        </p:txBody>
      </p:sp>
    </p:spTree>
    <p:extLst>
      <p:ext uri="{BB962C8B-B14F-4D97-AF65-F5344CB8AC3E}">
        <p14:creationId xmlns:p14="http://schemas.microsoft.com/office/powerpoint/2010/main" val="3771637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066800"/>
            <a:ext cx="8610600" cy="5257800"/>
          </a:xfrm>
        </p:spPr>
        <p:txBody>
          <a:bodyPr>
            <a:normAutofit/>
          </a:bodyPr>
          <a:lstStyle/>
          <a:p>
            <a:r>
              <a:rPr lang="ro-RO" sz="1800" dirty="0">
                <a:effectLst/>
                <a:latin typeface="+mj-lt"/>
                <a:ea typeface="Times New Roman" panose="02020603050405020304" pitchFamily="18" charset="0"/>
              </a:rPr>
              <a:t>Orașul Techirghiol are, conform celor mai recente date publicate de Institutul Național de Statistică, o populație de 8.292 de personae</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fiind</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dealtfel</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una</a:t>
            </a:r>
            <a:r>
              <a:rPr lang="en-US" sz="1800" dirty="0">
                <a:effectLst/>
                <a:latin typeface="+mj-lt"/>
                <a:ea typeface="Times New Roman" panose="02020603050405020304" pitchFamily="18" charset="0"/>
              </a:rPr>
              <a:t> din </a:t>
            </a:r>
            <a:r>
              <a:rPr lang="en-US" sz="1800" dirty="0" err="1">
                <a:effectLst/>
                <a:latin typeface="+mj-lt"/>
                <a:ea typeface="Times New Roman" panose="02020603050405020304" pitchFamily="18" charset="0"/>
              </a:rPr>
              <a:t>putine</a:t>
            </a:r>
            <a:r>
              <a:rPr lang="en-US" sz="1800" dirty="0">
                <a:latin typeface="+mj-lt"/>
                <a:ea typeface="Times New Roman" panose="02020603050405020304" pitchFamily="18" charset="0"/>
              </a:rPr>
              <a:t> </a:t>
            </a:r>
            <a:r>
              <a:rPr lang="en-US" sz="1800" dirty="0" err="1">
                <a:latin typeface="+mj-lt"/>
                <a:ea typeface="Times New Roman" panose="02020603050405020304" pitchFamily="18" charset="0"/>
              </a:rPr>
              <a:t>localitati</a:t>
            </a:r>
            <a:r>
              <a:rPr lang="en-US" sz="1800" dirty="0">
                <a:latin typeface="+mj-lt"/>
                <a:ea typeface="Times New Roman" panose="02020603050405020304" pitchFamily="18" charset="0"/>
              </a:rPr>
              <a:t> din Romania a </a:t>
            </a:r>
            <a:r>
              <a:rPr lang="en-US" sz="1800" dirty="0" err="1">
                <a:latin typeface="+mj-lt"/>
                <a:ea typeface="Times New Roman" panose="02020603050405020304" pitchFamily="18" charset="0"/>
              </a:rPr>
              <a:t>carei</a:t>
            </a:r>
            <a:r>
              <a:rPr lang="en-US" sz="1800" dirty="0">
                <a:latin typeface="+mj-lt"/>
                <a:ea typeface="Times New Roman" panose="02020603050405020304" pitchFamily="18" charset="0"/>
              </a:rPr>
              <a:t> </a:t>
            </a:r>
            <a:r>
              <a:rPr lang="en-US" sz="1800" dirty="0" err="1">
                <a:latin typeface="+mj-lt"/>
                <a:ea typeface="Times New Roman" panose="02020603050405020304" pitchFamily="18" charset="0"/>
              </a:rPr>
              <a:t>populatie</a:t>
            </a:r>
            <a:r>
              <a:rPr lang="en-US" sz="1800" dirty="0">
                <a:latin typeface="+mj-lt"/>
                <a:ea typeface="Times New Roman" panose="02020603050405020304" pitchFamily="18" charset="0"/>
              </a:rPr>
              <a:t> a </a:t>
            </a:r>
            <a:r>
              <a:rPr lang="en-US" sz="1800" dirty="0" err="1">
                <a:latin typeface="+mj-lt"/>
                <a:ea typeface="Times New Roman" panose="02020603050405020304" pitchFamily="18" charset="0"/>
              </a:rPr>
              <a:t>crescut</a:t>
            </a:r>
            <a:r>
              <a:rPr lang="en-US" sz="1800" dirty="0">
                <a:latin typeface="+mj-lt"/>
                <a:ea typeface="Times New Roman" panose="02020603050405020304" pitchFamily="18" charset="0"/>
              </a:rPr>
              <a:t> in </a:t>
            </a:r>
            <a:r>
              <a:rPr lang="en-US" sz="1800" dirty="0" err="1">
                <a:latin typeface="+mj-lt"/>
                <a:ea typeface="Times New Roman" panose="02020603050405020304" pitchFamily="18" charset="0"/>
              </a:rPr>
              <a:t>ultimii</a:t>
            </a:r>
            <a:r>
              <a:rPr lang="en-US" sz="1800" dirty="0">
                <a:latin typeface="+mj-lt"/>
                <a:ea typeface="Times New Roman" panose="02020603050405020304" pitchFamily="18" charset="0"/>
              </a:rPr>
              <a:t> ani</a:t>
            </a:r>
          </a:p>
          <a:p>
            <a:br>
              <a:rPr lang="vi-VN" dirty="0"/>
            </a:br>
            <a:endParaRPr lang="vi-VN" dirty="0"/>
          </a:p>
          <a:p>
            <a:endParaRPr lang="en-US" dirty="0"/>
          </a:p>
        </p:txBody>
      </p:sp>
      <p:sp>
        <p:nvSpPr>
          <p:cNvPr id="3" name="Title 2"/>
          <p:cNvSpPr>
            <a:spLocks noGrp="1"/>
          </p:cNvSpPr>
          <p:nvPr>
            <p:ph type="title"/>
          </p:nvPr>
        </p:nvSpPr>
        <p:spPr>
          <a:xfrm>
            <a:off x="152400" y="274638"/>
            <a:ext cx="8839200" cy="1143000"/>
          </a:xfrm>
        </p:spPr>
        <p:txBody>
          <a:bodyPr>
            <a:normAutofit/>
          </a:bodyPr>
          <a:lstStyle/>
          <a:p>
            <a:r>
              <a:rPr lang="en-US" sz="3400" dirty="0" err="1">
                <a:solidFill>
                  <a:srgbClr val="FF0000"/>
                </a:solidFill>
              </a:rPr>
              <a:t>Populatia</a:t>
            </a:r>
            <a:r>
              <a:rPr lang="en-US" sz="3400" dirty="0"/>
              <a:t> </a:t>
            </a:r>
            <a:endParaRPr lang="en-US" sz="2200" dirty="0"/>
          </a:p>
        </p:txBody>
      </p:sp>
      <p:graphicFrame>
        <p:nvGraphicFramePr>
          <p:cNvPr id="5" name="Diagramă 4">
            <a:extLst>
              <a:ext uri="{FF2B5EF4-FFF2-40B4-BE49-F238E27FC236}">
                <a16:creationId xmlns:a16="http://schemas.microsoft.com/office/drawing/2014/main" id="{00000000-0008-0000-0000-000003000000}"/>
              </a:ext>
            </a:extLst>
          </p:cNvPr>
          <p:cNvGraphicFramePr/>
          <p:nvPr>
            <p:extLst>
              <p:ext uri="{D42A27DB-BD31-4B8C-83A1-F6EECF244321}">
                <p14:modId xmlns:p14="http://schemas.microsoft.com/office/powerpoint/2010/main" val="3961668773"/>
              </p:ext>
            </p:extLst>
          </p:nvPr>
        </p:nvGraphicFramePr>
        <p:xfrm>
          <a:off x="1676400" y="2199937"/>
          <a:ext cx="5867400" cy="26670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3D6FF9C4-4E46-E991-0A14-32F080CC2144}"/>
              </a:ext>
            </a:extLst>
          </p:cNvPr>
          <p:cNvSpPr txBox="1"/>
          <p:nvPr/>
        </p:nvSpPr>
        <p:spPr>
          <a:xfrm>
            <a:off x="609600" y="4911781"/>
            <a:ext cx="8077200" cy="1477328"/>
          </a:xfrm>
          <a:prstGeom prst="rect">
            <a:avLst/>
          </a:prstGeom>
          <a:noFill/>
        </p:spPr>
        <p:txBody>
          <a:bodyPr wrap="square" rtlCol="0">
            <a:spAutoFit/>
          </a:bodyPr>
          <a:lstStyle/>
          <a:p>
            <a:r>
              <a:rPr lang="ro-RO" sz="1800" dirty="0">
                <a:effectLst/>
                <a:latin typeface="+mj-lt"/>
                <a:ea typeface="Times New Roman" panose="02020603050405020304" pitchFamily="18" charset="0"/>
              </a:rPr>
              <a:t>Conform Recensământului populației din 20</a:t>
            </a:r>
            <a:r>
              <a:rPr lang="en-US" sz="1800" dirty="0">
                <a:effectLst/>
                <a:latin typeface="+mj-lt"/>
                <a:ea typeface="Times New Roman" panose="02020603050405020304" pitchFamily="18" charset="0"/>
              </a:rPr>
              <a:t>21</a:t>
            </a:r>
            <a:r>
              <a:rPr lang="ro-RO" sz="1800" dirty="0">
                <a:effectLst/>
                <a:latin typeface="+mj-lt"/>
                <a:ea typeface="Times New Roman" panose="02020603050405020304" pitchFamily="18" charset="0"/>
              </a:rPr>
              <a:t>, populația majoritară a orașului Techirghiol este reprezentată de români (77,09%), populația de etnie tătară reprezintă 9,22%, iar cea turcă de 5,89%. Așa cum se poate observa din figura alăturată, pentru aproape 7% din totalul populației nu există informații privind apartenența etnică</a:t>
            </a:r>
            <a:endParaRPr lang="en-US" dirty="0">
              <a:latin typeface="+mj-lt"/>
            </a:endParaRPr>
          </a:p>
        </p:txBody>
      </p:sp>
    </p:spTree>
    <p:extLst>
      <p:ext uri="{BB962C8B-B14F-4D97-AF65-F5344CB8AC3E}">
        <p14:creationId xmlns:p14="http://schemas.microsoft.com/office/powerpoint/2010/main" val="1921628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534400" cy="5029200"/>
          </a:xfrm>
        </p:spPr>
        <p:txBody>
          <a:bodyPr>
            <a:normAutofit/>
          </a:bodyPr>
          <a:lstStyle/>
          <a:p>
            <a:r>
              <a:rPr lang="en-US" sz="1900" b="1" dirty="0" err="1">
                <a:latin typeface="+mj-lt"/>
              </a:rPr>
              <a:t>Reteaua</a:t>
            </a:r>
            <a:r>
              <a:rPr lang="en-US" sz="1900" b="1" dirty="0">
                <a:latin typeface="+mj-lt"/>
              </a:rPr>
              <a:t> de </a:t>
            </a:r>
            <a:r>
              <a:rPr lang="en-US" sz="1900" b="1" dirty="0" err="1">
                <a:latin typeface="+mj-lt"/>
              </a:rPr>
              <a:t>apa</a:t>
            </a:r>
            <a:r>
              <a:rPr lang="en-US" sz="1900" b="1" dirty="0">
                <a:latin typeface="+mj-lt"/>
              </a:rPr>
              <a:t> </a:t>
            </a:r>
            <a:r>
              <a:rPr lang="en-US" sz="1900" b="1" dirty="0" err="1">
                <a:latin typeface="+mj-lt"/>
              </a:rPr>
              <a:t>si</a:t>
            </a:r>
            <a:r>
              <a:rPr lang="en-US" sz="1900" b="1" dirty="0">
                <a:latin typeface="+mj-lt"/>
              </a:rPr>
              <a:t> ape </a:t>
            </a:r>
            <a:r>
              <a:rPr lang="en-US" sz="1900" b="1" dirty="0" err="1">
                <a:latin typeface="+mj-lt"/>
              </a:rPr>
              <a:t>uzate</a:t>
            </a:r>
            <a:r>
              <a:rPr lang="en-US" sz="1900" b="1" dirty="0">
                <a:latin typeface="+mj-lt"/>
              </a:rPr>
              <a:t> </a:t>
            </a:r>
            <a:r>
              <a:rPr lang="en-US" sz="1900" b="1" dirty="0" err="1">
                <a:latin typeface="+mj-lt"/>
              </a:rPr>
              <a:t>menajere</a:t>
            </a:r>
            <a:r>
              <a:rPr lang="en-US" sz="1900" b="1" dirty="0">
                <a:latin typeface="+mj-lt"/>
              </a:rPr>
              <a:t> – </a:t>
            </a:r>
            <a:r>
              <a:rPr lang="en-US" sz="1900" b="1" dirty="0" err="1">
                <a:latin typeface="+mj-lt"/>
              </a:rPr>
              <a:t>este</a:t>
            </a:r>
            <a:r>
              <a:rPr lang="en-US" sz="1900" b="1" dirty="0">
                <a:latin typeface="+mj-lt"/>
              </a:rPr>
              <a:t> in </a:t>
            </a:r>
            <a:r>
              <a:rPr lang="en-US" sz="1900" b="1" dirty="0" err="1">
                <a:latin typeface="+mj-lt"/>
              </a:rPr>
              <a:t>administrarea</a:t>
            </a:r>
            <a:r>
              <a:rPr lang="en-US" sz="1900" b="1" dirty="0">
                <a:latin typeface="+mj-lt"/>
              </a:rPr>
              <a:t> </a:t>
            </a:r>
            <a:r>
              <a:rPr lang="en-US" sz="1800" b="1" dirty="0" err="1">
                <a:latin typeface="+mj-lt"/>
              </a:rPr>
              <a:t>operatorului</a:t>
            </a:r>
            <a:r>
              <a:rPr lang="en-US" sz="1800" b="1" dirty="0">
                <a:latin typeface="+mj-lt"/>
              </a:rPr>
              <a:t> regional RAJA Constanta, care recent a </a:t>
            </a:r>
            <a:r>
              <a:rPr lang="en-US" sz="1800" b="1" dirty="0" err="1">
                <a:latin typeface="+mj-lt"/>
              </a:rPr>
              <a:t>finalizat</a:t>
            </a:r>
            <a:r>
              <a:rPr lang="en-US" sz="1800" b="1" dirty="0">
                <a:latin typeface="+mj-lt"/>
              </a:rPr>
              <a:t> </a:t>
            </a:r>
            <a:r>
              <a:rPr lang="en-US" sz="1800" b="1" dirty="0" err="1">
                <a:latin typeface="+mj-lt"/>
              </a:rPr>
              <a:t>proiectul</a:t>
            </a:r>
            <a:r>
              <a:rPr lang="en-US" sz="1800" b="1" dirty="0">
                <a:latin typeface="+mj-lt"/>
              </a:rPr>
              <a:t> “</a:t>
            </a:r>
            <a:r>
              <a:rPr lang="it-IT" sz="1800" b="0" i="0" dirty="0">
                <a:effectLst/>
                <a:latin typeface="+mj-lt"/>
              </a:rPr>
              <a:t>Reabilitarea si extinderea retelelor de distributie si de canalizare, statie noua de pompare apa si conducte aferente in localitatea Techirghiol”, </a:t>
            </a:r>
            <a:r>
              <a:rPr lang="en-US" sz="1800" b="1" dirty="0">
                <a:latin typeface="+mj-lt"/>
              </a:rPr>
              <a:t> </a:t>
            </a:r>
          </a:p>
          <a:p>
            <a:r>
              <a:rPr lang="en-US" sz="1800" dirty="0" err="1">
                <a:latin typeface="+mj-lt"/>
              </a:rPr>
              <a:t>Proiectul</a:t>
            </a:r>
            <a:r>
              <a:rPr lang="en-US" sz="1800" dirty="0">
                <a:latin typeface="+mj-lt"/>
              </a:rPr>
              <a:t> a </a:t>
            </a:r>
            <a:r>
              <a:rPr lang="en-US" sz="1800" dirty="0" err="1">
                <a:latin typeface="+mj-lt"/>
              </a:rPr>
              <a:t>avut</a:t>
            </a:r>
            <a:r>
              <a:rPr lang="en-US" sz="1800" dirty="0">
                <a:latin typeface="+mj-lt"/>
              </a:rPr>
              <a:t> o </a:t>
            </a:r>
            <a:r>
              <a:rPr lang="en-US" sz="1800" dirty="0" err="1">
                <a:latin typeface="+mj-lt"/>
              </a:rPr>
              <a:t>valoare</a:t>
            </a:r>
            <a:r>
              <a:rPr lang="en-US" sz="1800" dirty="0">
                <a:latin typeface="+mj-lt"/>
              </a:rPr>
              <a:t> de </a:t>
            </a:r>
            <a:r>
              <a:rPr lang="en-US" sz="1800" dirty="0" err="1">
                <a:latin typeface="+mj-lt"/>
              </a:rPr>
              <a:t>aprox</a:t>
            </a:r>
            <a:r>
              <a:rPr lang="en-US" sz="1800" dirty="0">
                <a:latin typeface="+mj-lt"/>
              </a:rPr>
              <a:t>. 40 mil </a:t>
            </a:r>
            <a:r>
              <a:rPr lang="en-US" sz="1800" dirty="0" err="1">
                <a:latin typeface="+mj-lt"/>
              </a:rPr>
              <a:t>ron</a:t>
            </a:r>
            <a:r>
              <a:rPr lang="en-US" sz="1800" dirty="0">
                <a:latin typeface="+mj-lt"/>
              </a:rPr>
              <a:t>, in </a:t>
            </a:r>
            <a:r>
              <a:rPr lang="en-US" sz="1800" dirty="0" err="1">
                <a:latin typeface="+mj-lt"/>
              </a:rPr>
              <a:t>cadrul</a:t>
            </a:r>
            <a:r>
              <a:rPr lang="en-US" sz="1800" dirty="0">
                <a:latin typeface="+mj-lt"/>
              </a:rPr>
              <a:t> </a:t>
            </a:r>
            <a:r>
              <a:rPr lang="en-US" sz="1800" dirty="0" err="1">
                <a:latin typeface="+mj-lt"/>
              </a:rPr>
              <a:t>caruia</a:t>
            </a:r>
            <a:r>
              <a:rPr lang="en-US" sz="1800" dirty="0">
                <a:latin typeface="+mj-lt"/>
              </a:rPr>
              <a:t> s-au </a:t>
            </a:r>
            <a:r>
              <a:rPr lang="en-US" sz="1800" dirty="0" err="1">
                <a:latin typeface="+mj-lt"/>
              </a:rPr>
              <a:t>realizat</a:t>
            </a:r>
            <a:r>
              <a:rPr lang="en-US" sz="1800" dirty="0">
                <a:latin typeface="+mj-lt"/>
              </a:rPr>
              <a:t>: </a:t>
            </a:r>
            <a:r>
              <a:rPr lang="en-US" sz="1800" b="0" i="0" dirty="0">
                <a:effectLst/>
                <a:latin typeface="+mj-lt"/>
              </a:rPr>
              <a:t>12.742 </a:t>
            </a:r>
            <a:r>
              <a:rPr lang="en-US" sz="1800" b="0" i="0" dirty="0" err="1">
                <a:effectLst/>
                <a:latin typeface="+mj-lt"/>
              </a:rPr>
              <a:t>metri</a:t>
            </a:r>
            <a:r>
              <a:rPr lang="en-US" sz="1800" b="0" i="0" dirty="0">
                <a:effectLst/>
                <a:latin typeface="+mj-lt"/>
              </a:rPr>
              <a:t> </a:t>
            </a:r>
            <a:r>
              <a:rPr lang="en-US" sz="1800" b="0" i="0" dirty="0" err="1">
                <a:effectLst/>
                <a:latin typeface="+mj-lt"/>
              </a:rPr>
              <a:t>liniari</a:t>
            </a:r>
            <a:r>
              <a:rPr lang="en-US" sz="1800" b="0" i="0" dirty="0">
                <a:effectLst/>
                <a:latin typeface="+mj-lt"/>
              </a:rPr>
              <a:t> </a:t>
            </a:r>
            <a:r>
              <a:rPr lang="en-US" sz="1800" b="0" i="0" dirty="0" err="1">
                <a:effectLst/>
                <a:latin typeface="+mj-lt"/>
              </a:rPr>
              <a:t>reabilitare</a:t>
            </a:r>
            <a:r>
              <a:rPr lang="en-US" sz="1800" b="0" i="0" dirty="0">
                <a:effectLst/>
                <a:latin typeface="+mj-lt"/>
              </a:rPr>
              <a:t> </a:t>
            </a:r>
            <a:r>
              <a:rPr lang="en-US" sz="1800" b="0" i="0" dirty="0" err="1">
                <a:effectLst/>
                <a:latin typeface="+mj-lt"/>
              </a:rPr>
              <a:t>retea</a:t>
            </a:r>
            <a:r>
              <a:rPr lang="en-US" sz="1800" b="0" i="0" dirty="0">
                <a:effectLst/>
                <a:latin typeface="+mj-lt"/>
              </a:rPr>
              <a:t> de </a:t>
            </a:r>
            <a:r>
              <a:rPr lang="en-US" sz="1800" b="0" i="0" dirty="0" err="1">
                <a:effectLst/>
                <a:latin typeface="+mj-lt"/>
              </a:rPr>
              <a:t>apa</a:t>
            </a:r>
            <a:r>
              <a:rPr lang="en-US" sz="1800" b="0" i="0" dirty="0">
                <a:effectLst/>
                <a:latin typeface="+mj-lt"/>
              </a:rPr>
              <a:t>; 8.306 </a:t>
            </a:r>
            <a:r>
              <a:rPr lang="en-US" sz="1800" b="0" i="0" dirty="0" err="1">
                <a:effectLst/>
                <a:latin typeface="+mj-lt"/>
              </a:rPr>
              <a:t>metri</a:t>
            </a:r>
            <a:r>
              <a:rPr lang="en-US" sz="1800" b="0" i="0" dirty="0">
                <a:effectLst/>
                <a:latin typeface="+mj-lt"/>
              </a:rPr>
              <a:t> </a:t>
            </a:r>
            <a:r>
              <a:rPr lang="en-US" sz="1800" b="0" i="0" dirty="0" err="1">
                <a:effectLst/>
                <a:latin typeface="+mj-lt"/>
              </a:rPr>
              <a:t>liniari</a:t>
            </a:r>
            <a:r>
              <a:rPr lang="en-US" sz="1800" b="0" i="0" dirty="0">
                <a:effectLst/>
                <a:latin typeface="+mj-lt"/>
              </a:rPr>
              <a:t> </a:t>
            </a:r>
            <a:r>
              <a:rPr lang="en-US" sz="1800" b="0" i="0" dirty="0" err="1">
                <a:effectLst/>
                <a:latin typeface="+mj-lt"/>
              </a:rPr>
              <a:t>extindere</a:t>
            </a:r>
            <a:r>
              <a:rPr lang="en-US" sz="1800" b="0" i="0" dirty="0">
                <a:effectLst/>
                <a:latin typeface="+mj-lt"/>
              </a:rPr>
              <a:t> </a:t>
            </a:r>
            <a:r>
              <a:rPr lang="en-US" sz="1800" b="0" i="0" dirty="0" err="1">
                <a:effectLst/>
                <a:latin typeface="+mj-lt"/>
              </a:rPr>
              <a:t>retea</a:t>
            </a:r>
            <a:r>
              <a:rPr lang="en-US" sz="1800" b="0" i="0" dirty="0">
                <a:effectLst/>
                <a:latin typeface="+mj-lt"/>
              </a:rPr>
              <a:t> de </a:t>
            </a:r>
            <a:r>
              <a:rPr lang="en-US" sz="1800" b="0" i="0" dirty="0" err="1">
                <a:effectLst/>
                <a:latin typeface="+mj-lt"/>
              </a:rPr>
              <a:t>apa</a:t>
            </a:r>
            <a:r>
              <a:rPr lang="en-US" sz="1800" b="0" i="0" dirty="0">
                <a:effectLst/>
                <a:latin typeface="+mj-lt"/>
              </a:rPr>
              <a:t> </a:t>
            </a:r>
            <a:r>
              <a:rPr lang="en-US" sz="1800" b="0" i="0" dirty="0" err="1">
                <a:effectLst/>
                <a:latin typeface="+mj-lt"/>
              </a:rPr>
              <a:t>potabila</a:t>
            </a:r>
            <a:r>
              <a:rPr lang="en-US" sz="1800" b="0" i="0" dirty="0">
                <a:effectLst/>
                <a:latin typeface="+mj-lt"/>
              </a:rPr>
              <a:t>; 4.255 </a:t>
            </a:r>
            <a:r>
              <a:rPr lang="en-US" sz="1800" b="0" i="0" dirty="0" err="1">
                <a:effectLst/>
                <a:latin typeface="+mj-lt"/>
              </a:rPr>
              <a:t>metri</a:t>
            </a:r>
            <a:r>
              <a:rPr lang="en-US" sz="1800" b="0" i="0" dirty="0">
                <a:effectLst/>
                <a:latin typeface="+mj-lt"/>
              </a:rPr>
              <a:t> </a:t>
            </a:r>
            <a:r>
              <a:rPr lang="en-US" sz="1800" b="0" i="0" dirty="0" err="1">
                <a:effectLst/>
                <a:latin typeface="+mj-lt"/>
              </a:rPr>
              <a:t>liniari</a:t>
            </a:r>
            <a:r>
              <a:rPr lang="en-US" sz="1800" b="0" i="0" dirty="0">
                <a:effectLst/>
                <a:latin typeface="+mj-lt"/>
              </a:rPr>
              <a:t> </a:t>
            </a:r>
            <a:r>
              <a:rPr lang="en-US" sz="1800" b="0" i="0" dirty="0" err="1">
                <a:effectLst/>
                <a:latin typeface="+mj-lt"/>
              </a:rPr>
              <a:t>reabilitare</a:t>
            </a:r>
            <a:r>
              <a:rPr lang="en-US" sz="1800" b="0" i="0" dirty="0">
                <a:effectLst/>
                <a:latin typeface="+mj-lt"/>
              </a:rPr>
              <a:t> </a:t>
            </a:r>
            <a:r>
              <a:rPr lang="en-US" sz="1800" b="0" i="0" dirty="0" err="1">
                <a:effectLst/>
                <a:latin typeface="+mj-lt"/>
              </a:rPr>
              <a:t>retea</a:t>
            </a:r>
            <a:r>
              <a:rPr lang="en-US" sz="1800" b="0" i="0" dirty="0">
                <a:effectLst/>
                <a:latin typeface="+mj-lt"/>
              </a:rPr>
              <a:t> </a:t>
            </a:r>
            <a:r>
              <a:rPr lang="en-US" sz="1800" b="0" i="0" dirty="0" err="1">
                <a:effectLst/>
                <a:latin typeface="+mj-lt"/>
              </a:rPr>
              <a:t>canalizare</a:t>
            </a:r>
            <a:r>
              <a:rPr lang="en-US" sz="1800" b="0" i="0" dirty="0">
                <a:effectLst/>
                <a:latin typeface="+mj-lt"/>
              </a:rPr>
              <a:t>; 10.328 </a:t>
            </a:r>
            <a:r>
              <a:rPr lang="en-US" sz="1800" b="0" i="0" dirty="0" err="1">
                <a:effectLst/>
                <a:latin typeface="+mj-lt"/>
              </a:rPr>
              <a:t>metri</a:t>
            </a:r>
            <a:r>
              <a:rPr lang="en-US" sz="1800" b="0" i="0" dirty="0">
                <a:effectLst/>
                <a:latin typeface="+mj-lt"/>
              </a:rPr>
              <a:t> </a:t>
            </a:r>
            <a:r>
              <a:rPr lang="en-US" sz="1800" b="0" i="0" dirty="0" err="1">
                <a:effectLst/>
                <a:latin typeface="+mj-lt"/>
              </a:rPr>
              <a:t>liniari</a:t>
            </a:r>
            <a:r>
              <a:rPr lang="en-US" sz="1800" b="0" i="0" dirty="0">
                <a:effectLst/>
                <a:latin typeface="+mj-lt"/>
              </a:rPr>
              <a:t> </a:t>
            </a:r>
            <a:r>
              <a:rPr lang="en-US" sz="1800" b="0" i="0" dirty="0" err="1">
                <a:effectLst/>
                <a:latin typeface="+mj-lt"/>
              </a:rPr>
              <a:t>extindere</a:t>
            </a:r>
            <a:r>
              <a:rPr lang="en-US" sz="1800" b="0" i="0" dirty="0">
                <a:effectLst/>
                <a:latin typeface="+mj-lt"/>
              </a:rPr>
              <a:t> </a:t>
            </a:r>
            <a:r>
              <a:rPr lang="en-US" sz="1800" b="0" i="0" dirty="0" err="1">
                <a:effectLst/>
                <a:latin typeface="+mj-lt"/>
              </a:rPr>
              <a:t>retea</a:t>
            </a:r>
            <a:r>
              <a:rPr lang="en-US" sz="1800" b="0" i="0" dirty="0">
                <a:effectLst/>
                <a:latin typeface="+mj-lt"/>
              </a:rPr>
              <a:t> </a:t>
            </a:r>
            <a:r>
              <a:rPr lang="en-US" sz="1800" b="0" i="0" dirty="0" err="1">
                <a:effectLst/>
                <a:latin typeface="+mj-lt"/>
              </a:rPr>
              <a:t>canalizare</a:t>
            </a:r>
            <a:r>
              <a:rPr lang="en-US" sz="1800" b="0" i="0" dirty="0">
                <a:effectLst/>
                <a:latin typeface="+mj-lt"/>
              </a:rPr>
              <a:t>;</a:t>
            </a:r>
            <a:br>
              <a:rPr lang="en-US" sz="1800" dirty="0">
                <a:latin typeface="+mj-lt"/>
              </a:rPr>
            </a:br>
            <a:r>
              <a:rPr lang="en-US" sz="1800" b="0" i="0" dirty="0">
                <a:effectLst/>
                <a:latin typeface="+mj-lt"/>
              </a:rPr>
              <a:t>1 statie </a:t>
            </a:r>
            <a:r>
              <a:rPr lang="en-US" sz="1800" b="0" i="0" dirty="0" err="1">
                <a:effectLst/>
                <a:latin typeface="+mj-lt"/>
              </a:rPr>
              <a:t>noua</a:t>
            </a:r>
            <a:r>
              <a:rPr lang="en-US" sz="1800" b="0" i="0" dirty="0">
                <a:effectLst/>
                <a:latin typeface="+mj-lt"/>
              </a:rPr>
              <a:t> de </a:t>
            </a:r>
            <a:r>
              <a:rPr lang="en-US" sz="1800" b="0" i="0" dirty="0" err="1">
                <a:effectLst/>
                <a:latin typeface="+mj-lt"/>
              </a:rPr>
              <a:t>pompare</a:t>
            </a:r>
            <a:r>
              <a:rPr lang="en-US" sz="1800" b="0" i="0" dirty="0">
                <a:effectLst/>
                <a:latin typeface="+mj-lt"/>
              </a:rPr>
              <a:t> </a:t>
            </a:r>
            <a:r>
              <a:rPr lang="en-US" sz="1800" b="0" i="0" dirty="0" err="1">
                <a:effectLst/>
                <a:latin typeface="+mj-lt"/>
              </a:rPr>
              <a:t>apa</a:t>
            </a:r>
            <a:r>
              <a:rPr lang="en-US" sz="1800" b="0" i="0" dirty="0">
                <a:effectLst/>
                <a:latin typeface="+mj-lt"/>
              </a:rPr>
              <a:t> </a:t>
            </a:r>
            <a:r>
              <a:rPr lang="en-US" sz="1800" b="0" i="0" dirty="0" err="1">
                <a:effectLst/>
                <a:latin typeface="+mj-lt"/>
              </a:rPr>
              <a:t>potabila</a:t>
            </a:r>
            <a:r>
              <a:rPr lang="en-US" sz="1800" b="0" i="0" dirty="0">
                <a:effectLst/>
                <a:latin typeface="+mj-lt"/>
              </a:rPr>
              <a:t>; </a:t>
            </a:r>
            <a:r>
              <a:rPr lang="en-US" sz="1800" b="0" i="0" dirty="0" err="1">
                <a:effectLst/>
                <a:latin typeface="+mj-lt"/>
              </a:rPr>
              <a:t>Reabilitare</a:t>
            </a:r>
            <a:r>
              <a:rPr lang="en-US" sz="1800" b="0" i="0" dirty="0">
                <a:effectLst/>
                <a:latin typeface="+mj-lt"/>
              </a:rPr>
              <a:t> 1 statie de </a:t>
            </a:r>
            <a:r>
              <a:rPr lang="en-US" sz="1800" b="0" i="0" dirty="0" err="1">
                <a:effectLst/>
                <a:latin typeface="+mj-lt"/>
              </a:rPr>
              <a:t>pompare</a:t>
            </a:r>
            <a:r>
              <a:rPr lang="en-US" sz="1800" b="0" i="0" dirty="0">
                <a:effectLst/>
                <a:latin typeface="+mj-lt"/>
              </a:rPr>
              <a:t> ape </a:t>
            </a:r>
            <a:r>
              <a:rPr lang="en-US" sz="1800" b="0" i="0" dirty="0" err="1">
                <a:effectLst/>
                <a:latin typeface="+mj-lt"/>
              </a:rPr>
              <a:t>uzate</a:t>
            </a:r>
            <a:r>
              <a:rPr lang="en-US" sz="1800" b="0" i="0" dirty="0">
                <a:effectLst/>
                <a:latin typeface="+mj-lt"/>
              </a:rPr>
              <a:t>;</a:t>
            </a:r>
          </a:p>
          <a:p>
            <a:r>
              <a:rPr lang="en-US" sz="1800" b="1" dirty="0" err="1">
                <a:effectLst/>
                <a:latin typeface="+mj-lt"/>
                <a:ea typeface="Times New Roman" panose="02020603050405020304" pitchFamily="18" charset="0"/>
              </a:rPr>
              <a:t>retea</a:t>
            </a:r>
            <a:r>
              <a:rPr lang="en-US" sz="1800" b="1" dirty="0">
                <a:effectLst/>
                <a:latin typeface="+mj-lt"/>
                <a:ea typeface="Times New Roman" panose="02020603050405020304" pitchFamily="18" charset="0"/>
              </a:rPr>
              <a:t> de </a:t>
            </a:r>
            <a:r>
              <a:rPr lang="en-US" sz="1800" b="1" dirty="0" err="1">
                <a:effectLst/>
                <a:latin typeface="+mj-lt"/>
                <a:ea typeface="Times New Roman" panose="02020603050405020304" pitchFamily="18" charset="0"/>
              </a:rPr>
              <a:t>alimentare</a:t>
            </a:r>
            <a:r>
              <a:rPr lang="en-US" sz="1800" b="1" dirty="0">
                <a:effectLst/>
                <a:latin typeface="+mj-lt"/>
                <a:ea typeface="Times New Roman" panose="02020603050405020304" pitchFamily="18" charset="0"/>
              </a:rPr>
              <a:t> cu </a:t>
            </a:r>
            <a:r>
              <a:rPr lang="en-US" sz="1800" b="1" dirty="0" err="1">
                <a:effectLst/>
                <a:latin typeface="+mj-lt"/>
                <a:ea typeface="Times New Roman" panose="02020603050405020304" pitchFamily="18" charset="0"/>
              </a:rPr>
              <a:t>apa</a:t>
            </a:r>
            <a:r>
              <a:rPr lang="en-US" sz="1800" b="1" dirty="0">
                <a:effectLst/>
                <a:latin typeface="+mj-lt"/>
                <a:ea typeface="Times New Roman" panose="02020603050405020304" pitchFamily="18" charset="0"/>
              </a:rPr>
              <a:t> in </a:t>
            </a:r>
            <a:r>
              <a:rPr lang="en-US" sz="1800" b="1" dirty="0" err="1">
                <a:effectLst/>
                <a:latin typeface="+mj-lt"/>
                <a:ea typeface="Times New Roman" panose="02020603050405020304" pitchFamily="18" charset="0"/>
              </a:rPr>
              <a:t>Techirghiol</a:t>
            </a:r>
            <a:r>
              <a:rPr lang="en-US" sz="1800" b="1" dirty="0">
                <a:effectLst/>
                <a:latin typeface="+mj-lt"/>
                <a:ea typeface="Times New Roman" panose="02020603050405020304" pitchFamily="18" charset="0"/>
              </a:rPr>
              <a:t> are o</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lungime</a:t>
            </a:r>
            <a:r>
              <a:rPr lang="en-US" sz="1800" dirty="0">
                <a:effectLst/>
                <a:latin typeface="+mj-lt"/>
                <a:ea typeface="Times New Roman" panose="02020603050405020304" pitchFamily="18" charset="0"/>
              </a:rPr>
              <a:t> de 43,5 km (din care </a:t>
            </a:r>
            <a:r>
              <a:rPr lang="en-US" sz="1800" dirty="0" err="1">
                <a:effectLst/>
                <a:latin typeface="+mj-lt"/>
                <a:ea typeface="Times New Roman" panose="02020603050405020304" pitchFamily="18" charset="0"/>
              </a:rPr>
              <a:t>extindere</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si</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reabilitari</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noi</a:t>
            </a:r>
            <a:r>
              <a:rPr lang="en-US" sz="1800" dirty="0">
                <a:effectLst/>
                <a:latin typeface="+mj-lt"/>
                <a:ea typeface="Times New Roman" panose="02020603050405020304" pitchFamily="18" charset="0"/>
              </a:rPr>
              <a:t> 28,52 km), </a:t>
            </a:r>
            <a:r>
              <a:rPr lang="en-US" sz="1800" dirty="0" err="1">
                <a:effectLst/>
                <a:latin typeface="+mj-lt"/>
                <a:ea typeface="Times New Roman" panose="02020603050405020304" pitchFamily="18" charset="0"/>
              </a:rPr>
              <a:t>iar</a:t>
            </a:r>
            <a:r>
              <a:rPr lang="en-US" sz="1800" dirty="0">
                <a:effectLst/>
                <a:latin typeface="+mj-lt"/>
                <a:ea typeface="Times New Roman" panose="02020603050405020304" pitchFamily="18" charset="0"/>
              </a:rPr>
              <a:t> </a:t>
            </a:r>
            <a:r>
              <a:rPr lang="en-US" sz="1800" b="1" dirty="0" err="1">
                <a:effectLst/>
                <a:latin typeface="+mj-lt"/>
                <a:ea typeface="Times New Roman" panose="02020603050405020304" pitchFamily="18" charset="0"/>
              </a:rPr>
              <a:t>retea</a:t>
            </a:r>
            <a:r>
              <a:rPr lang="en-US" sz="1800" b="1" dirty="0">
                <a:effectLst/>
                <a:latin typeface="+mj-lt"/>
                <a:ea typeface="Times New Roman" panose="02020603050405020304" pitchFamily="18" charset="0"/>
              </a:rPr>
              <a:t> de </a:t>
            </a:r>
            <a:r>
              <a:rPr lang="en-US" sz="1800" b="1" dirty="0" err="1">
                <a:effectLst/>
                <a:latin typeface="+mj-lt"/>
                <a:ea typeface="Times New Roman" panose="02020603050405020304" pitchFamily="18" charset="0"/>
              </a:rPr>
              <a:t>canalizare</a:t>
            </a:r>
            <a:r>
              <a:rPr lang="en-US" sz="1800" b="1" dirty="0">
                <a:effectLst/>
                <a:latin typeface="+mj-lt"/>
                <a:ea typeface="Times New Roman" panose="02020603050405020304" pitchFamily="18" charset="0"/>
              </a:rPr>
              <a:t> </a:t>
            </a:r>
            <a:r>
              <a:rPr lang="en-US" sz="1800" dirty="0">
                <a:effectLst/>
                <a:latin typeface="+mj-lt"/>
                <a:ea typeface="Times New Roman" panose="02020603050405020304" pitchFamily="18" charset="0"/>
              </a:rPr>
              <a:t>are 35 km (din care </a:t>
            </a:r>
            <a:r>
              <a:rPr lang="en-US" sz="1800" dirty="0" err="1">
                <a:effectLst/>
                <a:latin typeface="+mj-lt"/>
                <a:ea typeface="Times New Roman" panose="02020603050405020304" pitchFamily="18" charset="0"/>
              </a:rPr>
              <a:t>extindere</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si</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reabilitari</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noi</a:t>
            </a:r>
            <a:r>
              <a:rPr lang="en-US" sz="1800" dirty="0">
                <a:effectLst/>
                <a:latin typeface="+mj-lt"/>
                <a:ea typeface="Times New Roman" panose="02020603050405020304" pitchFamily="18" charset="0"/>
              </a:rPr>
              <a:t>) 14,6 km; in present </a:t>
            </a:r>
            <a:r>
              <a:rPr lang="en-US" sz="1800" dirty="0" err="1">
                <a:effectLst/>
                <a:latin typeface="+mj-lt"/>
                <a:ea typeface="Times New Roman" panose="02020603050405020304" pitchFamily="18" charset="0"/>
              </a:rPr>
              <a:t>retelele</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mentionate</a:t>
            </a:r>
            <a:r>
              <a:rPr lang="en-US" sz="1800" dirty="0">
                <a:effectLst/>
                <a:latin typeface="+mj-lt"/>
                <a:ea typeface="Times New Roman" panose="02020603050405020304" pitchFamily="18" charset="0"/>
              </a:rPr>
              <a:t> anterior </a:t>
            </a:r>
            <a:r>
              <a:rPr lang="en-US" sz="1800" dirty="0" err="1">
                <a:effectLst/>
                <a:latin typeface="+mj-lt"/>
                <a:ea typeface="Times New Roman" panose="02020603050405020304" pitchFamily="18" charset="0"/>
              </a:rPr>
              <a:t>acopera</a:t>
            </a:r>
            <a:r>
              <a:rPr lang="en-US" sz="1800" dirty="0">
                <a:effectLst/>
                <a:latin typeface="+mj-lt"/>
                <a:ea typeface="Times New Roman" panose="02020603050405020304" pitchFamily="18" charset="0"/>
              </a:rPr>
              <a:t> 90 % din </a:t>
            </a:r>
            <a:r>
              <a:rPr lang="en-US" sz="1800" dirty="0" err="1">
                <a:effectLst/>
                <a:latin typeface="+mj-lt"/>
                <a:ea typeface="Times New Roman" panose="02020603050405020304" pitchFamily="18" charset="0"/>
              </a:rPr>
              <a:t>populatia</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orasului</a:t>
            </a:r>
            <a:r>
              <a:rPr lang="en-US" sz="1800" dirty="0">
                <a:effectLst/>
                <a:latin typeface="+mj-lt"/>
                <a:ea typeface="Times New Roman" panose="02020603050405020304" pitchFamily="18" charset="0"/>
              </a:rPr>
              <a:t>, (in </a:t>
            </a:r>
            <a:r>
              <a:rPr lang="en-US" sz="1800" dirty="0" err="1">
                <a:effectLst/>
                <a:latin typeface="+mj-lt"/>
                <a:ea typeface="Times New Roman" panose="02020603050405020304" pitchFamily="18" charset="0"/>
              </a:rPr>
              <a:t>procent</a:t>
            </a:r>
            <a:r>
              <a:rPr lang="en-US" sz="1800" dirty="0">
                <a:effectLst/>
                <a:latin typeface="+mj-lt"/>
                <a:ea typeface="Times New Roman" panose="02020603050405020304" pitchFamily="18" charset="0"/>
              </a:rPr>
              <a:t> de 10 % se </a:t>
            </a:r>
            <a:r>
              <a:rPr lang="en-US" sz="1800" dirty="0" err="1">
                <a:effectLst/>
                <a:latin typeface="+mj-lt"/>
                <a:ea typeface="Times New Roman" panose="02020603050405020304" pitchFamily="18" charset="0"/>
              </a:rPr>
              <a:t>estimeaza</a:t>
            </a:r>
            <a:r>
              <a:rPr lang="en-US" sz="1800" dirty="0">
                <a:effectLst/>
                <a:latin typeface="+mj-lt"/>
                <a:ea typeface="Times New Roman" panose="02020603050405020304" pitchFamily="18" charset="0"/>
              </a:rPr>
              <a:t> a se fi </a:t>
            </a:r>
            <a:r>
              <a:rPr lang="en-US" sz="1800" dirty="0" err="1">
                <a:effectLst/>
                <a:latin typeface="+mj-lt"/>
                <a:ea typeface="Times New Roman" panose="02020603050405020304" pitchFamily="18" charset="0"/>
              </a:rPr>
              <a:t>zonele</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nou</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lotizate</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sau</a:t>
            </a:r>
            <a:r>
              <a:rPr lang="en-US" sz="1800" dirty="0">
                <a:effectLst/>
                <a:latin typeface="+mj-lt"/>
                <a:ea typeface="Times New Roman" panose="02020603050405020304" pitchFamily="18" charset="0"/>
              </a:rPr>
              <a:t> care sunt </a:t>
            </a:r>
            <a:r>
              <a:rPr lang="en-US" sz="1800" dirty="0" err="1">
                <a:effectLst/>
                <a:latin typeface="+mj-lt"/>
                <a:ea typeface="Times New Roman" panose="02020603050405020304" pitchFamily="18" charset="0"/>
              </a:rPr>
              <a:t>obiectul</a:t>
            </a:r>
            <a:r>
              <a:rPr lang="en-US" sz="1800" dirty="0">
                <a:effectLst/>
                <a:latin typeface="+mj-lt"/>
                <a:ea typeface="Times New Roman" panose="02020603050405020304" pitchFamily="18" charset="0"/>
              </a:rPr>
              <a:t> P.U.Z.– </a:t>
            </a:r>
            <a:r>
              <a:rPr lang="en-US" sz="1800" dirty="0" err="1">
                <a:effectLst/>
                <a:latin typeface="+mj-lt"/>
                <a:ea typeface="Times New Roman" panose="02020603050405020304" pitchFamily="18" charset="0"/>
              </a:rPr>
              <a:t>urilor</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noi</a:t>
            </a:r>
            <a:r>
              <a:rPr lang="en-US" sz="1800" dirty="0">
                <a:effectLst/>
                <a:latin typeface="+mj-lt"/>
                <a:ea typeface="Times New Roman" panose="02020603050405020304" pitchFamily="18" charset="0"/>
              </a:rPr>
              <a:t>) </a:t>
            </a:r>
            <a:endParaRPr lang="en-US" sz="1800" dirty="0">
              <a:latin typeface="+mj-lt"/>
            </a:endParaRPr>
          </a:p>
          <a:p>
            <a:endParaRPr lang="en-US" sz="1800" dirty="0"/>
          </a:p>
        </p:txBody>
      </p:sp>
      <p:sp>
        <p:nvSpPr>
          <p:cNvPr id="3" name="Title 2"/>
          <p:cNvSpPr>
            <a:spLocks noGrp="1"/>
          </p:cNvSpPr>
          <p:nvPr>
            <p:ph type="title"/>
          </p:nvPr>
        </p:nvSpPr>
        <p:spPr/>
        <p:txBody>
          <a:bodyPr>
            <a:normAutofit/>
          </a:bodyPr>
          <a:lstStyle/>
          <a:p>
            <a:r>
              <a:rPr lang="en-US" sz="3400" dirty="0" err="1">
                <a:solidFill>
                  <a:srgbClr val="FF0000"/>
                </a:solidFill>
              </a:rPr>
              <a:t>Infrastructura</a:t>
            </a:r>
            <a:endParaRPr lang="en-US" sz="3400" dirty="0">
              <a:solidFill>
                <a:srgbClr val="FF0000"/>
              </a:solidFill>
            </a:endParaRPr>
          </a:p>
        </p:txBody>
      </p:sp>
    </p:spTree>
    <p:extLst>
      <p:ext uri="{BB962C8B-B14F-4D97-AF65-F5344CB8AC3E}">
        <p14:creationId xmlns:p14="http://schemas.microsoft.com/office/powerpoint/2010/main" val="506853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143000"/>
            <a:ext cx="8686800" cy="5562600"/>
          </a:xfrm>
        </p:spPr>
        <p:txBody>
          <a:bodyPr>
            <a:normAutofit/>
          </a:bodyPr>
          <a:lstStyle/>
          <a:p>
            <a:pPr algn="just"/>
            <a:r>
              <a:rPr lang="en-US" sz="1800" b="1" dirty="0" err="1">
                <a:effectLst/>
                <a:latin typeface="+mj-lt"/>
                <a:ea typeface="Times New Roman" panose="02020603050405020304" pitchFamily="18" charset="0"/>
              </a:rPr>
              <a:t>Reteaua</a:t>
            </a:r>
            <a:r>
              <a:rPr lang="en-US" sz="1800" b="1" dirty="0">
                <a:effectLst/>
                <a:latin typeface="+mj-lt"/>
                <a:ea typeface="Times New Roman" panose="02020603050405020304" pitchFamily="18" charset="0"/>
              </a:rPr>
              <a:t> </a:t>
            </a:r>
            <a:r>
              <a:rPr lang="en-US" sz="1800" b="1" dirty="0" err="1">
                <a:effectLst/>
                <a:latin typeface="+mj-lt"/>
                <a:ea typeface="Times New Roman" panose="02020603050405020304" pitchFamily="18" charset="0"/>
              </a:rPr>
              <a:t>principala</a:t>
            </a:r>
            <a:r>
              <a:rPr lang="en-US" sz="1800" b="1" dirty="0">
                <a:effectLst/>
                <a:latin typeface="+mj-lt"/>
                <a:ea typeface="Times New Roman" panose="02020603050405020304" pitchFamily="18" charset="0"/>
              </a:rPr>
              <a:t> de </a:t>
            </a:r>
            <a:r>
              <a:rPr lang="en-US" sz="1800" b="1" dirty="0" err="1">
                <a:effectLst/>
                <a:latin typeface="+mj-lt"/>
                <a:ea typeface="Times New Roman" panose="02020603050405020304" pitchFamily="18" charset="0"/>
              </a:rPr>
              <a:t>distributie</a:t>
            </a:r>
            <a:r>
              <a:rPr lang="en-US" sz="1800" b="1" dirty="0">
                <a:effectLst/>
                <a:latin typeface="+mj-lt"/>
                <a:ea typeface="Times New Roman" panose="02020603050405020304" pitchFamily="18" charset="0"/>
              </a:rPr>
              <a:t> gaze </a:t>
            </a:r>
            <a:r>
              <a:rPr lang="en-US" sz="1800" b="1" dirty="0" err="1">
                <a:effectLst/>
                <a:latin typeface="+mj-lt"/>
                <a:ea typeface="Times New Roman" panose="02020603050405020304" pitchFamily="18" charset="0"/>
              </a:rPr>
              <a:t>naturale</a:t>
            </a:r>
            <a:r>
              <a:rPr lang="en-US" sz="1800" b="1" dirty="0">
                <a:effectLst/>
                <a:latin typeface="+mj-lt"/>
                <a:ea typeface="Times New Roman" panose="02020603050405020304" pitchFamily="18" charset="0"/>
              </a:rPr>
              <a:t> are </a:t>
            </a:r>
            <a:r>
              <a:rPr lang="en-US" sz="1800" b="1" dirty="0">
                <a:latin typeface="+mj-lt"/>
                <a:ea typeface="Times New Roman" panose="02020603050405020304" pitchFamily="18" charset="0"/>
              </a:rPr>
              <a:t>o </a:t>
            </a:r>
            <a:r>
              <a:rPr lang="en-US" sz="1800" b="1" dirty="0" err="1">
                <a:latin typeface="+mj-lt"/>
                <a:ea typeface="Times New Roman" panose="02020603050405020304" pitchFamily="18" charset="0"/>
              </a:rPr>
              <a:t>lungime</a:t>
            </a:r>
            <a:r>
              <a:rPr lang="en-US" sz="1800" b="1" dirty="0">
                <a:latin typeface="+mj-lt"/>
                <a:ea typeface="Times New Roman" panose="02020603050405020304" pitchFamily="18" charset="0"/>
              </a:rPr>
              <a:t> de </a:t>
            </a:r>
            <a:r>
              <a:rPr lang="en-US" sz="1800" b="1" dirty="0" err="1">
                <a:latin typeface="+mj-lt"/>
                <a:ea typeface="Times New Roman" panose="02020603050405020304" pitchFamily="18" charset="0"/>
              </a:rPr>
              <a:t>aprox</a:t>
            </a:r>
            <a:r>
              <a:rPr lang="en-US" sz="1800" b="1" dirty="0">
                <a:latin typeface="+mj-lt"/>
                <a:ea typeface="Times New Roman" panose="02020603050405020304" pitchFamily="18" charset="0"/>
              </a:rPr>
              <a:t>.</a:t>
            </a:r>
          </a:p>
          <a:p>
            <a:pPr marL="109728" indent="0" algn="just">
              <a:buNone/>
            </a:pPr>
            <a:r>
              <a:rPr lang="en-US" sz="1800" dirty="0">
                <a:effectLst/>
                <a:latin typeface="+mj-lt"/>
                <a:ea typeface="Times New Roman" panose="02020603050405020304" pitchFamily="18" charset="0"/>
              </a:rPr>
              <a:t>38 km. </a:t>
            </a:r>
            <a:r>
              <a:rPr lang="en-US" sz="1800" dirty="0" err="1">
                <a:effectLst/>
                <a:latin typeface="+mj-lt"/>
                <a:ea typeface="Times New Roman" panose="02020603050405020304" pitchFamily="18" charset="0"/>
              </a:rPr>
              <a:t>conducte</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principale</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reprezentand</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cea</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mai</a:t>
            </a:r>
            <a:r>
              <a:rPr lang="en-US" sz="1800" dirty="0">
                <a:effectLst/>
                <a:latin typeface="+mj-lt"/>
                <a:ea typeface="Times New Roman" panose="02020603050405020304" pitchFamily="18" charset="0"/>
              </a:rPr>
              <a:t> mare </a:t>
            </a:r>
            <a:r>
              <a:rPr lang="en-US" sz="1800" dirty="0" err="1">
                <a:effectLst/>
                <a:latin typeface="+mj-lt"/>
                <a:ea typeface="Times New Roman" panose="02020603050405020304" pitchFamily="18" charset="0"/>
              </a:rPr>
              <a:t>parte</a:t>
            </a:r>
            <a:r>
              <a:rPr lang="en-US" sz="1800" dirty="0">
                <a:effectLst/>
                <a:latin typeface="+mj-lt"/>
                <a:ea typeface="Times New Roman" panose="02020603050405020304" pitchFamily="18" charset="0"/>
              </a:rPr>
              <a:t> din </a:t>
            </a:r>
            <a:r>
              <a:rPr lang="en-US" sz="1800" dirty="0" err="1">
                <a:effectLst/>
                <a:latin typeface="+mj-lt"/>
                <a:ea typeface="Times New Roman" panose="02020603050405020304" pitchFamily="18" charset="0"/>
              </a:rPr>
              <a:t>reteaua</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orasaneasca</a:t>
            </a:r>
            <a:r>
              <a:rPr lang="en-US" sz="1800" dirty="0">
                <a:effectLst/>
                <a:latin typeface="+mj-lt"/>
                <a:ea typeface="Times New Roman" panose="02020603050405020304" pitchFamily="18" charset="0"/>
              </a:rPr>
              <a:t> de </a:t>
            </a:r>
            <a:r>
              <a:rPr lang="en-US" sz="1800" dirty="0" err="1">
                <a:effectLst/>
                <a:latin typeface="+mj-lt"/>
                <a:ea typeface="Times New Roman" panose="02020603050405020304" pitchFamily="18" charset="0"/>
              </a:rPr>
              <a:t>strazi</a:t>
            </a:r>
            <a:r>
              <a:rPr lang="en-US" sz="1800" dirty="0">
                <a:effectLst/>
                <a:latin typeface="+mj-lt"/>
                <a:ea typeface="Times New Roman" panose="02020603050405020304" pitchFamily="18" charset="0"/>
              </a:rPr>
              <a:t> ; In </a:t>
            </a:r>
            <a:r>
              <a:rPr lang="en-US" sz="1800" dirty="0" err="1">
                <a:effectLst/>
                <a:latin typeface="+mj-lt"/>
                <a:ea typeface="Times New Roman" panose="02020603050405020304" pitchFamily="18" charset="0"/>
              </a:rPr>
              <a:t>prezent</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administratia</a:t>
            </a:r>
            <a:r>
              <a:rPr lang="en-US" sz="1800" dirty="0">
                <a:effectLst/>
                <a:latin typeface="+mj-lt"/>
                <a:ea typeface="Times New Roman" panose="02020603050405020304" pitchFamily="18" charset="0"/>
              </a:rPr>
              <a:t> publica </a:t>
            </a:r>
            <a:r>
              <a:rPr lang="en-US" sz="1800" dirty="0" err="1">
                <a:effectLst/>
                <a:latin typeface="+mj-lt"/>
                <a:ea typeface="Times New Roman" panose="02020603050405020304" pitchFamily="18" charset="0"/>
              </a:rPr>
              <a:t>impreuna</a:t>
            </a:r>
            <a:r>
              <a:rPr lang="en-US" sz="1800" dirty="0">
                <a:effectLst/>
                <a:latin typeface="+mj-lt"/>
                <a:ea typeface="Times New Roman" panose="02020603050405020304" pitchFamily="18" charset="0"/>
              </a:rPr>
              <a:t> cu  </a:t>
            </a:r>
            <a:r>
              <a:rPr lang="en-US" sz="1800" dirty="0" err="1">
                <a:effectLst/>
                <a:latin typeface="+mj-lt"/>
                <a:ea typeface="Times New Roman" panose="02020603050405020304" pitchFamily="18" charset="0"/>
              </a:rPr>
              <a:t>Operatorul</a:t>
            </a:r>
            <a:r>
              <a:rPr lang="en-US" sz="1800" dirty="0">
                <a:effectLst/>
                <a:latin typeface="+mj-lt"/>
                <a:ea typeface="Times New Roman" panose="02020603050405020304" pitchFamily="18" charset="0"/>
              </a:rPr>
              <a:t> principal de </a:t>
            </a:r>
            <a:r>
              <a:rPr lang="en-US" sz="1800" dirty="0" err="1">
                <a:effectLst/>
                <a:latin typeface="+mj-lt"/>
                <a:ea typeface="Times New Roman" panose="02020603050405020304" pitchFamily="18" charset="0"/>
              </a:rPr>
              <a:t>administrare</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si</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gestionare</a:t>
            </a:r>
            <a:r>
              <a:rPr lang="en-US" sz="1800" dirty="0">
                <a:effectLst/>
                <a:latin typeface="+mj-lt"/>
                <a:ea typeface="Times New Roman" panose="02020603050405020304" pitchFamily="18" charset="0"/>
              </a:rPr>
              <a:t> a </a:t>
            </a:r>
            <a:r>
              <a:rPr lang="en-US" sz="1800" dirty="0" err="1">
                <a:effectLst/>
                <a:latin typeface="+mj-lt"/>
                <a:ea typeface="Times New Roman" panose="02020603050405020304" pitchFamily="18" charset="0"/>
              </a:rPr>
              <a:t>retelelor</a:t>
            </a:r>
            <a:r>
              <a:rPr lang="en-US" sz="1800" dirty="0">
                <a:effectLst/>
                <a:latin typeface="+mj-lt"/>
                <a:ea typeface="Times New Roman" panose="02020603050405020304" pitchFamily="18" charset="0"/>
              </a:rPr>
              <a:t> de </a:t>
            </a:r>
            <a:r>
              <a:rPr lang="en-US" sz="1800" dirty="0" err="1">
                <a:effectLst/>
                <a:latin typeface="+mj-lt"/>
                <a:ea typeface="Times New Roman" panose="02020603050405020304" pitchFamily="18" charset="0"/>
              </a:rPr>
              <a:t>distributie</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gaz</a:t>
            </a:r>
            <a:r>
              <a:rPr lang="en-US" sz="1800" dirty="0">
                <a:effectLst/>
                <a:latin typeface="+mj-lt"/>
                <a:ea typeface="Times New Roman" panose="02020603050405020304" pitchFamily="18" charset="0"/>
              </a:rPr>
              <a:t>, S.C. </a:t>
            </a:r>
            <a:r>
              <a:rPr lang="en-US" sz="1800" dirty="0" err="1">
                <a:effectLst/>
                <a:latin typeface="+mj-lt"/>
                <a:ea typeface="Times New Roman" panose="02020603050405020304" pitchFamily="18" charset="0"/>
              </a:rPr>
              <a:t>Megaconstruct</a:t>
            </a:r>
            <a:r>
              <a:rPr lang="en-US" sz="1800" dirty="0">
                <a:effectLst/>
                <a:latin typeface="+mj-lt"/>
                <a:ea typeface="Times New Roman" panose="02020603050405020304" pitchFamily="18" charset="0"/>
              </a:rPr>
              <a:t> S.A. </a:t>
            </a:r>
            <a:r>
              <a:rPr lang="en-US" sz="1800" dirty="0" err="1">
                <a:effectLst/>
                <a:latin typeface="+mj-lt"/>
                <a:ea typeface="Times New Roman" panose="02020603050405020304" pitchFamily="18" charset="0"/>
              </a:rPr>
              <a:t>analizeaza</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identificarea</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si</a:t>
            </a:r>
            <a:r>
              <a:rPr lang="en-US" sz="1800" dirty="0">
                <a:latin typeface="+mj-lt"/>
                <a:ea typeface="Times New Roman" panose="02020603050405020304" pitchFamily="18" charset="0"/>
              </a:rPr>
              <a:t> </a:t>
            </a:r>
            <a:r>
              <a:rPr lang="en-US" sz="1800" dirty="0" err="1">
                <a:effectLst/>
                <a:latin typeface="+mj-lt"/>
                <a:ea typeface="Times New Roman" panose="02020603050405020304" pitchFamily="18" charset="0"/>
              </a:rPr>
              <a:t>realizarea</a:t>
            </a:r>
            <a:r>
              <a:rPr lang="en-US" sz="1800" dirty="0">
                <a:effectLst/>
                <a:latin typeface="+mj-lt"/>
                <a:ea typeface="Times New Roman" panose="02020603050405020304" pitchFamily="18" charset="0"/>
              </a:rPr>
              <a:t> de </a:t>
            </a:r>
            <a:r>
              <a:rPr lang="en-US" sz="1800" dirty="0" err="1">
                <a:effectLst/>
                <a:latin typeface="+mj-lt"/>
                <a:ea typeface="Times New Roman" panose="02020603050405020304" pitchFamily="18" charset="0"/>
              </a:rPr>
              <a:t>extinderi</a:t>
            </a:r>
            <a:r>
              <a:rPr lang="en-US" sz="1800" dirty="0">
                <a:effectLst/>
                <a:latin typeface="+mj-lt"/>
                <a:ea typeface="Times New Roman" panose="02020603050405020304" pitchFamily="18" charset="0"/>
              </a:rPr>
              <a:t> de </a:t>
            </a:r>
            <a:r>
              <a:rPr lang="en-US" sz="1800" dirty="0" err="1">
                <a:effectLst/>
                <a:latin typeface="+mj-lt"/>
                <a:ea typeface="Times New Roman" panose="02020603050405020304" pitchFamily="18" charset="0"/>
              </a:rPr>
              <a:t>retele</a:t>
            </a:r>
            <a:r>
              <a:rPr lang="en-US" sz="1800" dirty="0">
                <a:effectLst/>
                <a:latin typeface="+mj-lt"/>
                <a:ea typeface="Times New Roman" panose="02020603050405020304" pitchFamily="18" charset="0"/>
              </a:rPr>
              <a:t> pe </a:t>
            </a:r>
            <a:r>
              <a:rPr lang="en-US" sz="1800" dirty="0" err="1">
                <a:effectLst/>
                <a:latin typeface="+mj-lt"/>
                <a:ea typeface="Times New Roman" panose="02020603050405020304" pitchFamily="18" charset="0"/>
              </a:rPr>
              <a:t>tronsoane</a:t>
            </a:r>
            <a:r>
              <a:rPr lang="en-US" sz="1800" dirty="0">
                <a:effectLst/>
                <a:latin typeface="+mj-lt"/>
                <a:ea typeface="Times New Roman" panose="02020603050405020304" pitchFamily="18" charset="0"/>
              </a:rPr>
              <a:t> de </a:t>
            </a:r>
            <a:r>
              <a:rPr lang="en-US" sz="1800" dirty="0" err="1">
                <a:effectLst/>
                <a:latin typeface="+mj-lt"/>
                <a:ea typeface="Times New Roman" panose="02020603050405020304" pitchFamily="18" charset="0"/>
              </a:rPr>
              <a:t>strazi</a:t>
            </a:r>
            <a:r>
              <a:rPr lang="en-US" sz="1800" dirty="0">
                <a:effectLst/>
                <a:latin typeface="+mj-lt"/>
                <a:ea typeface="Times New Roman" panose="02020603050405020304" pitchFamily="18" charset="0"/>
              </a:rPr>
              <a:t> care nu au </a:t>
            </a:r>
            <a:r>
              <a:rPr lang="en-US" sz="1800" dirty="0" err="1">
                <a:effectLst/>
                <a:latin typeface="+mj-lt"/>
                <a:ea typeface="Times New Roman" panose="02020603050405020304" pitchFamily="18" charset="0"/>
              </a:rPr>
              <a:t>fost</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cuprinse</a:t>
            </a:r>
            <a:r>
              <a:rPr lang="en-US" sz="1800" dirty="0">
                <a:effectLst/>
                <a:latin typeface="+mj-lt"/>
                <a:ea typeface="Times New Roman" panose="02020603050405020304" pitchFamily="18" charset="0"/>
              </a:rPr>
              <a:t> in </a:t>
            </a:r>
            <a:r>
              <a:rPr lang="en-US" sz="1800" dirty="0" err="1">
                <a:effectLst/>
                <a:latin typeface="+mj-lt"/>
                <a:ea typeface="Times New Roman" panose="02020603050405020304" pitchFamily="18" charset="0"/>
              </a:rPr>
              <a:t>documentatia</a:t>
            </a:r>
            <a:r>
              <a:rPr lang="en-US" sz="1800" dirty="0">
                <a:effectLst/>
                <a:latin typeface="+mj-lt"/>
                <a:ea typeface="Times New Roman" panose="02020603050405020304" pitchFamily="18" charset="0"/>
              </a:rPr>
              <a:t> de </a:t>
            </a:r>
            <a:r>
              <a:rPr lang="en-US" sz="1800" dirty="0" err="1">
                <a:effectLst/>
                <a:latin typeface="+mj-lt"/>
                <a:ea typeface="Times New Roman" panose="02020603050405020304" pitchFamily="18" charset="0"/>
              </a:rPr>
              <a:t>proiectare</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initiala</a:t>
            </a:r>
            <a:r>
              <a:rPr lang="en-US" sz="1800" dirty="0">
                <a:effectLst/>
                <a:latin typeface="+mj-lt"/>
                <a:ea typeface="Times New Roman" panose="02020603050405020304" pitchFamily="18" charset="0"/>
              </a:rPr>
              <a:t>; </a:t>
            </a:r>
            <a:endParaRPr lang="en-US" sz="1900" b="1" dirty="0">
              <a:latin typeface="+mj-lt"/>
            </a:endParaRPr>
          </a:p>
          <a:p>
            <a:pPr marL="109728" indent="0" algn="just">
              <a:buNone/>
            </a:pPr>
            <a:endParaRPr lang="en-US" sz="1800" dirty="0">
              <a:latin typeface="+mj-lt"/>
            </a:endParaRPr>
          </a:p>
          <a:p>
            <a:pPr marL="0" marR="0" algn="just">
              <a:spcBef>
                <a:spcPts val="0"/>
              </a:spcBef>
              <a:spcAft>
                <a:spcPts val="0"/>
              </a:spcAft>
            </a:pPr>
            <a:r>
              <a:rPr lang="en-US" sz="1800" b="1" dirty="0" err="1">
                <a:latin typeface="+mj-lt"/>
              </a:rPr>
              <a:t>Rețeaua</a:t>
            </a:r>
            <a:r>
              <a:rPr lang="en-US" sz="1800" b="1" dirty="0">
                <a:latin typeface="+mj-lt"/>
              </a:rPr>
              <a:t> de </a:t>
            </a:r>
            <a:r>
              <a:rPr lang="en-US" sz="1800" b="1" dirty="0" err="1">
                <a:latin typeface="+mj-lt"/>
              </a:rPr>
              <a:t>iluminat</a:t>
            </a:r>
            <a:r>
              <a:rPr lang="en-US" sz="1800" b="1" dirty="0">
                <a:latin typeface="+mj-lt"/>
              </a:rPr>
              <a:t> public - </a:t>
            </a:r>
            <a:r>
              <a:rPr lang="en-US" sz="1800" dirty="0">
                <a:effectLst/>
                <a:latin typeface="+mj-lt"/>
                <a:ea typeface="Times New Roman" panose="02020603050405020304" pitchFamily="18" charset="0"/>
              </a:rPr>
              <a:t>in </a:t>
            </a:r>
            <a:r>
              <a:rPr lang="en-US" sz="1800" dirty="0" err="1">
                <a:effectLst/>
                <a:latin typeface="+mj-lt"/>
                <a:ea typeface="Times New Roman" panose="02020603050405020304" pitchFamily="18" charset="0"/>
              </a:rPr>
              <a:t>perioada</a:t>
            </a:r>
            <a:r>
              <a:rPr lang="en-US" sz="1800" dirty="0">
                <a:effectLst/>
                <a:latin typeface="+mj-lt"/>
                <a:ea typeface="Times New Roman" panose="02020603050405020304" pitchFamily="18" charset="0"/>
              </a:rPr>
              <a:t> 2019-2024, </a:t>
            </a:r>
            <a:r>
              <a:rPr lang="en-US" sz="1800" dirty="0" err="1">
                <a:effectLst/>
                <a:latin typeface="+mj-lt"/>
                <a:ea typeface="Times New Roman" panose="02020603050405020304" pitchFamily="18" charset="0"/>
              </a:rPr>
              <a:t>Serviciul</a:t>
            </a:r>
            <a:r>
              <a:rPr lang="en-US" sz="1800" dirty="0">
                <a:effectLst/>
                <a:latin typeface="+mj-lt"/>
                <a:ea typeface="Times New Roman" panose="02020603050405020304" pitchFamily="18" charset="0"/>
              </a:rPr>
              <a:t> public de </a:t>
            </a:r>
            <a:r>
              <a:rPr lang="en-US" sz="1800" dirty="0" err="1">
                <a:effectLst/>
                <a:latin typeface="+mj-lt"/>
                <a:ea typeface="Times New Roman" panose="02020603050405020304" pitchFamily="18" charset="0"/>
              </a:rPr>
              <a:t>iluminat</a:t>
            </a:r>
            <a:r>
              <a:rPr lang="en-US" sz="1800" dirty="0">
                <a:effectLst/>
                <a:latin typeface="+mj-lt"/>
                <a:ea typeface="Times New Roman" panose="02020603050405020304" pitchFamily="18" charset="0"/>
              </a:rPr>
              <a:t> public a </a:t>
            </a:r>
            <a:r>
              <a:rPr lang="en-US" sz="1800" dirty="0" err="1">
                <a:effectLst/>
                <a:latin typeface="+mj-lt"/>
                <a:ea typeface="Times New Roman" panose="02020603050405020304" pitchFamily="18" charset="0"/>
              </a:rPr>
              <a:t>fost</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externalizat</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catre</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operatori</a:t>
            </a:r>
            <a:r>
              <a:rPr lang="en-US" sz="1800" dirty="0">
                <a:effectLst/>
                <a:latin typeface="+mj-lt"/>
                <a:ea typeface="Times New Roman" panose="02020603050405020304" pitchFamily="18" charset="0"/>
              </a:rPr>
              <a:t> private, ne-</a:t>
            </a:r>
            <a:r>
              <a:rPr lang="en-US" sz="1800" dirty="0" err="1">
                <a:effectLst/>
                <a:latin typeface="+mj-lt"/>
                <a:ea typeface="Times New Roman" panose="02020603050405020304" pitchFamily="18" charset="0"/>
              </a:rPr>
              <a:t>beneficiind</a:t>
            </a:r>
            <a:r>
              <a:rPr lang="en-US" sz="1800" dirty="0">
                <a:effectLst/>
                <a:latin typeface="+mj-lt"/>
                <a:ea typeface="Times New Roman" panose="02020603050405020304" pitchFamily="18" charset="0"/>
              </a:rPr>
              <a:t> de </a:t>
            </a:r>
            <a:r>
              <a:rPr lang="en-US" sz="1800" dirty="0" err="1">
                <a:effectLst/>
                <a:latin typeface="+mj-lt"/>
                <a:ea typeface="Times New Roman" panose="02020603050405020304" pitchFamily="18" charset="0"/>
              </a:rPr>
              <a:t>fonduri</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nerambursabile</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prin</a:t>
            </a:r>
            <a:r>
              <a:rPr lang="en-US" sz="1800" dirty="0">
                <a:effectLst/>
                <a:latin typeface="+mj-lt"/>
                <a:ea typeface="Times New Roman" panose="02020603050405020304" pitchFamily="18" charset="0"/>
              </a:rPr>
              <a:t> AFM </a:t>
            </a:r>
            <a:r>
              <a:rPr lang="en-US" sz="1800" dirty="0" err="1">
                <a:effectLst/>
                <a:latin typeface="+mj-lt"/>
                <a:ea typeface="Times New Roman" panose="02020603050405020304" pitchFamily="18" charset="0"/>
              </a:rPr>
              <a:t>sau</a:t>
            </a:r>
            <a:r>
              <a:rPr lang="en-US" sz="1800" dirty="0">
                <a:effectLst/>
                <a:latin typeface="+mj-lt"/>
                <a:ea typeface="Times New Roman" panose="02020603050405020304" pitchFamily="18" charset="0"/>
              </a:rPr>
              <a:t> co-</a:t>
            </a:r>
            <a:r>
              <a:rPr lang="en-US" sz="1800" dirty="0" err="1">
                <a:effectLst/>
                <a:latin typeface="+mj-lt"/>
                <a:ea typeface="Times New Roman" panose="02020603050405020304" pitchFamily="18" charset="0"/>
              </a:rPr>
              <a:t>finantari</a:t>
            </a:r>
            <a:r>
              <a:rPr lang="en-US" sz="1800" dirty="0">
                <a:effectLst/>
                <a:latin typeface="+mj-lt"/>
                <a:ea typeface="Times New Roman" panose="02020603050405020304" pitchFamily="18" charset="0"/>
              </a:rPr>
              <a:t> U.E.; </a:t>
            </a:r>
            <a:r>
              <a:rPr lang="en-US" sz="1800" dirty="0" err="1">
                <a:effectLst/>
                <a:latin typeface="+mj-lt"/>
                <a:ea typeface="Times New Roman" panose="02020603050405020304" pitchFamily="18" charset="0"/>
              </a:rPr>
              <a:t>Investitiile</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constand</a:t>
            </a:r>
            <a:r>
              <a:rPr lang="en-US" sz="1800" dirty="0">
                <a:effectLst/>
                <a:latin typeface="+mj-lt"/>
                <a:ea typeface="Times New Roman" panose="02020603050405020304" pitchFamily="18" charset="0"/>
              </a:rPr>
              <a:t> in </a:t>
            </a:r>
            <a:r>
              <a:rPr lang="en-US" sz="1800" dirty="0" err="1">
                <a:effectLst/>
                <a:latin typeface="+mj-lt"/>
                <a:ea typeface="Times New Roman" panose="02020603050405020304" pitchFamily="18" charset="0"/>
              </a:rPr>
              <a:t>modernizare</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extinderi</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si</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eficientizare</a:t>
            </a:r>
            <a:r>
              <a:rPr lang="en-US" sz="1800" dirty="0">
                <a:effectLst/>
                <a:latin typeface="+mj-lt"/>
                <a:ea typeface="Times New Roman" panose="02020603050405020304" pitchFamily="18" charset="0"/>
              </a:rPr>
              <a:t> a </a:t>
            </a:r>
            <a:r>
              <a:rPr lang="en-US" sz="1800" dirty="0" err="1">
                <a:effectLst/>
                <a:latin typeface="+mj-lt"/>
                <a:ea typeface="Times New Roman" panose="02020603050405020304" pitchFamily="18" charset="0"/>
              </a:rPr>
              <a:t>iluminatului</a:t>
            </a:r>
            <a:r>
              <a:rPr lang="en-US" sz="1800" dirty="0">
                <a:effectLst/>
                <a:latin typeface="+mj-lt"/>
                <a:ea typeface="Times New Roman" panose="02020603050405020304" pitchFamily="18" charset="0"/>
              </a:rPr>
              <a:t> public s-au </a:t>
            </a:r>
            <a:r>
              <a:rPr lang="en-US" sz="1800" dirty="0" err="1">
                <a:effectLst/>
                <a:latin typeface="+mj-lt"/>
                <a:ea typeface="Times New Roman" panose="02020603050405020304" pitchFamily="18" charset="0"/>
              </a:rPr>
              <a:t>realizat</a:t>
            </a:r>
            <a:r>
              <a:rPr lang="en-US" sz="1800" dirty="0">
                <a:effectLst/>
                <a:latin typeface="+mj-lt"/>
                <a:ea typeface="Times New Roman" panose="02020603050405020304" pitchFamily="18" charset="0"/>
              </a:rPr>
              <a:t> cu </a:t>
            </a:r>
            <a:r>
              <a:rPr lang="en-US" sz="1800" dirty="0" err="1">
                <a:effectLst/>
                <a:latin typeface="+mj-lt"/>
                <a:ea typeface="Times New Roman" panose="02020603050405020304" pitchFamily="18" charset="0"/>
              </a:rPr>
              <a:t>fonduri</a:t>
            </a:r>
            <a:r>
              <a:rPr lang="en-US" sz="1800" dirty="0">
                <a:effectLst/>
                <a:latin typeface="+mj-lt"/>
                <a:ea typeface="Times New Roman" panose="02020603050405020304" pitchFamily="18" charset="0"/>
              </a:rPr>
              <a:t> de la </a:t>
            </a:r>
            <a:r>
              <a:rPr lang="en-US" sz="1800" dirty="0" err="1">
                <a:effectLst/>
                <a:latin typeface="+mj-lt"/>
                <a:ea typeface="Times New Roman" panose="02020603050405020304" pitchFamily="18" charset="0"/>
              </a:rPr>
              <a:t>Bugetul</a:t>
            </a:r>
            <a:r>
              <a:rPr lang="en-US" sz="1800" dirty="0">
                <a:effectLst/>
                <a:latin typeface="+mj-lt"/>
                <a:ea typeface="Times New Roman" panose="02020603050405020304" pitchFamily="18" charset="0"/>
              </a:rPr>
              <a:t> local; in </a:t>
            </a:r>
            <a:r>
              <a:rPr lang="en-US" sz="1800" dirty="0" err="1">
                <a:effectLst/>
                <a:latin typeface="+mj-lt"/>
                <a:ea typeface="Times New Roman" panose="02020603050405020304" pitchFamily="18" charset="0"/>
              </a:rPr>
              <a:t>prezent</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reteaua</a:t>
            </a:r>
            <a:r>
              <a:rPr lang="en-US" sz="1800" dirty="0">
                <a:effectLst/>
                <a:latin typeface="+mj-lt"/>
                <a:ea typeface="Times New Roman" panose="02020603050405020304" pitchFamily="18" charset="0"/>
              </a:rPr>
              <a:t> de </a:t>
            </a:r>
            <a:r>
              <a:rPr lang="en-US" sz="1800" dirty="0" err="1">
                <a:effectLst/>
                <a:latin typeface="+mj-lt"/>
                <a:ea typeface="Times New Roman" panose="02020603050405020304" pitchFamily="18" charset="0"/>
              </a:rPr>
              <a:t>iluminat</a:t>
            </a:r>
            <a:r>
              <a:rPr lang="en-US" sz="1800" dirty="0">
                <a:effectLst/>
                <a:latin typeface="+mj-lt"/>
                <a:ea typeface="Times New Roman" panose="02020603050405020304" pitchFamily="18" charset="0"/>
              </a:rPr>
              <a:t>  public are o </a:t>
            </a:r>
            <a:r>
              <a:rPr lang="en-US" sz="1800" dirty="0" err="1">
                <a:effectLst/>
                <a:latin typeface="+mj-lt"/>
                <a:ea typeface="Times New Roman" panose="02020603050405020304" pitchFamily="18" charset="0"/>
              </a:rPr>
              <a:t>lungime</a:t>
            </a:r>
            <a:r>
              <a:rPr lang="en-US" sz="1800" dirty="0">
                <a:effectLst/>
                <a:latin typeface="+mj-lt"/>
                <a:ea typeface="Times New Roman" panose="02020603050405020304" pitchFamily="18" charset="0"/>
              </a:rPr>
              <a:t> de 42 km, </a:t>
            </a:r>
            <a:r>
              <a:rPr lang="en-US" sz="1800" dirty="0" err="1">
                <a:effectLst/>
                <a:latin typeface="+mj-lt"/>
                <a:ea typeface="Times New Roman" panose="02020603050405020304" pitchFamily="18" charset="0"/>
              </a:rPr>
              <a:t>fiind</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compusa</a:t>
            </a:r>
            <a:r>
              <a:rPr lang="en-US" sz="1800" dirty="0">
                <a:effectLst/>
                <a:latin typeface="+mj-lt"/>
                <a:ea typeface="Times New Roman" panose="02020603050405020304" pitchFamily="18" charset="0"/>
              </a:rPr>
              <a:t> din </a:t>
            </a:r>
            <a:r>
              <a:rPr lang="en-US" sz="1800" dirty="0" err="1">
                <a:effectLst/>
                <a:latin typeface="+mj-lt"/>
                <a:ea typeface="Times New Roman" panose="02020603050405020304" pitchFamily="18" charset="0"/>
              </a:rPr>
              <a:t>aproximativ</a:t>
            </a:r>
            <a:r>
              <a:rPr lang="en-US" sz="1800" dirty="0">
                <a:effectLst/>
                <a:latin typeface="+mj-lt"/>
                <a:ea typeface="Times New Roman" panose="02020603050405020304" pitchFamily="18" charset="0"/>
              </a:rPr>
              <a:t> 500 </a:t>
            </a:r>
            <a:r>
              <a:rPr lang="en-US" sz="1800" dirty="0" err="1">
                <a:effectLst/>
                <a:latin typeface="+mj-lt"/>
                <a:ea typeface="Times New Roman" panose="02020603050405020304" pitchFamily="18" charset="0"/>
              </a:rPr>
              <a:t>buc</a:t>
            </a:r>
            <a:r>
              <a:rPr lang="en-US" sz="1800" dirty="0">
                <a:effectLst/>
                <a:latin typeface="+mj-lt"/>
                <a:ea typeface="Times New Roman" panose="02020603050405020304" pitchFamily="18" charset="0"/>
              </a:rPr>
              <a:t>. ( 369 </a:t>
            </a:r>
            <a:r>
              <a:rPr lang="en-US" sz="1800" dirty="0" err="1">
                <a:effectLst/>
                <a:latin typeface="+mj-lt"/>
                <a:ea typeface="Times New Roman" panose="02020603050405020304" pitchFamily="18" charset="0"/>
              </a:rPr>
              <a:t>corpuri</a:t>
            </a:r>
            <a:r>
              <a:rPr lang="en-US" sz="1800" dirty="0">
                <a:effectLst/>
                <a:latin typeface="+mj-lt"/>
                <a:ea typeface="Times New Roman" panose="02020603050405020304" pitchFamily="18" charset="0"/>
              </a:rPr>
              <a:t> de </a:t>
            </a:r>
            <a:r>
              <a:rPr lang="en-US" sz="1800" dirty="0" err="1">
                <a:effectLst/>
                <a:latin typeface="+mj-lt"/>
                <a:ea typeface="Times New Roman" panose="02020603050405020304" pitchFamily="18" charset="0"/>
              </a:rPr>
              <a:t>iluminat</a:t>
            </a:r>
            <a:r>
              <a:rPr lang="en-US" sz="1800" dirty="0">
                <a:effectLst/>
                <a:latin typeface="+mj-lt"/>
                <a:ea typeface="Times New Roman" panose="02020603050405020304" pitchFamily="18" charset="0"/>
              </a:rPr>
              <a:t> cu </a:t>
            </a:r>
            <a:r>
              <a:rPr lang="en-US" sz="1800" dirty="0" err="1">
                <a:effectLst/>
                <a:latin typeface="+mj-lt"/>
                <a:ea typeface="Times New Roman" panose="02020603050405020304" pitchFamily="18" charset="0"/>
              </a:rPr>
              <a:t>fosfor</a:t>
            </a:r>
            <a:r>
              <a:rPr lang="en-US" sz="1800" dirty="0">
                <a:effectLst/>
                <a:latin typeface="+mj-lt"/>
                <a:ea typeface="Times New Roman" panose="02020603050405020304" pitchFamily="18" charset="0"/>
              </a:rPr>
              <a:t> Ph, </a:t>
            </a:r>
            <a:r>
              <a:rPr lang="en-US" sz="1800" dirty="0" err="1">
                <a:effectLst/>
                <a:latin typeface="+mj-lt"/>
                <a:ea typeface="Times New Roman" panose="02020603050405020304" pitchFamily="18" charset="0"/>
              </a:rPr>
              <a:t>si</a:t>
            </a:r>
            <a:r>
              <a:rPr lang="en-US" sz="1800" dirty="0">
                <a:effectLst/>
                <a:latin typeface="+mj-lt"/>
                <a:ea typeface="Times New Roman" panose="02020603050405020304" pitchFamily="18" charset="0"/>
              </a:rPr>
              <a:t> 131 </a:t>
            </a:r>
            <a:r>
              <a:rPr lang="en-US" sz="1800" dirty="0" err="1">
                <a:effectLst/>
                <a:latin typeface="+mj-lt"/>
                <a:ea typeface="Times New Roman" panose="02020603050405020304" pitchFamily="18" charset="0"/>
              </a:rPr>
              <a:t>corpuri</a:t>
            </a:r>
            <a:r>
              <a:rPr lang="en-US" sz="1800" dirty="0">
                <a:effectLst/>
                <a:latin typeface="+mj-lt"/>
                <a:ea typeface="Times New Roman" panose="02020603050405020304" pitchFamily="18" charset="0"/>
              </a:rPr>
              <a:t> cu </a:t>
            </a:r>
            <a:r>
              <a:rPr lang="en-US" sz="1800" dirty="0" err="1">
                <a:effectLst/>
                <a:latin typeface="+mj-lt"/>
                <a:ea typeface="Times New Roman" panose="02020603050405020304" pitchFamily="18" charset="0"/>
              </a:rPr>
              <a:t>sodiu</a:t>
            </a:r>
            <a:r>
              <a:rPr lang="en-US" sz="1800" dirty="0">
                <a:effectLst/>
                <a:latin typeface="+mj-lt"/>
                <a:ea typeface="Times New Roman" panose="02020603050405020304" pitchFamily="18" charset="0"/>
              </a:rPr>
              <a:t> Na din  care 70 </a:t>
            </a:r>
            <a:r>
              <a:rPr lang="en-US" sz="1800" dirty="0" err="1">
                <a:effectLst/>
                <a:latin typeface="+mj-lt"/>
                <a:ea typeface="Times New Roman" panose="02020603050405020304" pitchFamily="18" charset="0"/>
              </a:rPr>
              <a:t>buc</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economice</a:t>
            </a:r>
            <a:r>
              <a:rPr lang="en-US" sz="1800" dirty="0">
                <a:effectLst/>
                <a:latin typeface="+mj-lt"/>
                <a:ea typeface="Times New Roman" panose="02020603050405020304" pitchFamily="18" charset="0"/>
              </a:rPr>
              <a:t> – </a:t>
            </a:r>
            <a:r>
              <a:rPr lang="en-US" sz="1800" dirty="0" err="1">
                <a:effectLst/>
                <a:latin typeface="+mj-lt"/>
                <a:ea typeface="Times New Roman" panose="02020603050405020304" pitchFamily="18" charset="0"/>
              </a:rPr>
              <a:t>fotovoltaice</a:t>
            </a:r>
            <a:r>
              <a:rPr lang="en-US" sz="1800" dirty="0">
                <a:effectLst/>
                <a:latin typeface="+mj-lt"/>
                <a:ea typeface="Times New Roman" panose="02020603050405020304" pitchFamily="18" charset="0"/>
              </a:rPr>
              <a:t>) ;</a:t>
            </a:r>
          </a:p>
          <a:p>
            <a:pPr marL="0" marR="0" algn="just">
              <a:spcBef>
                <a:spcPts val="0"/>
              </a:spcBef>
              <a:spcAft>
                <a:spcPts val="0"/>
              </a:spcAft>
            </a:pPr>
            <a:endParaRPr lang="en-US" sz="1800" dirty="0">
              <a:effectLst/>
              <a:latin typeface="+mj-lt"/>
              <a:ea typeface="Times New Roman" panose="02020603050405020304" pitchFamily="18" charset="0"/>
            </a:endParaRPr>
          </a:p>
          <a:p>
            <a:pPr marL="0" marR="0" algn="just">
              <a:spcBef>
                <a:spcPts val="0"/>
              </a:spcBef>
              <a:spcAft>
                <a:spcPts val="0"/>
              </a:spcAft>
            </a:pPr>
            <a:r>
              <a:rPr lang="en-US" sz="1800" b="1" dirty="0" err="1">
                <a:effectLst/>
                <a:latin typeface="+mj-lt"/>
                <a:ea typeface="Times New Roman" panose="02020603050405020304" pitchFamily="18" charset="0"/>
              </a:rPr>
              <a:t>Reteaua</a:t>
            </a:r>
            <a:r>
              <a:rPr lang="en-US" sz="1800" b="1" dirty="0">
                <a:effectLst/>
                <a:latin typeface="+mj-lt"/>
                <a:ea typeface="Times New Roman" panose="02020603050405020304" pitchFamily="18" charset="0"/>
              </a:rPr>
              <a:t> de </a:t>
            </a:r>
            <a:r>
              <a:rPr lang="en-US" sz="1800" b="1" dirty="0" err="1">
                <a:effectLst/>
                <a:latin typeface="+mj-lt"/>
                <a:ea typeface="Times New Roman" panose="02020603050405020304" pitchFamily="18" charset="0"/>
              </a:rPr>
              <a:t>termoficare</a:t>
            </a:r>
            <a:r>
              <a:rPr lang="en-US" sz="1800" b="1" dirty="0">
                <a:effectLst/>
                <a:latin typeface="+mj-lt"/>
                <a:ea typeface="Times New Roman" panose="02020603050405020304" pitchFamily="18" charset="0"/>
              </a:rPr>
              <a:t> </a:t>
            </a:r>
            <a:r>
              <a:rPr lang="en-US" sz="1800" dirty="0">
                <a:effectLst/>
                <a:latin typeface="+mj-lt"/>
                <a:ea typeface="Times New Roman" panose="02020603050405020304" pitchFamily="18" charset="0"/>
              </a:rPr>
              <a:t>- nu </a:t>
            </a:r>
            <a:r>
              <a:rPr lang="en-US" sz="1800" dirty="0" err="1">
                <a:effectLst/>
                <a:latin typeface="+mj-lt"/>
                <a:ea typeface="Times New Roman" panose="02020603050405020304" pitchFamily="18" charset="0"/>
              </a:rPr>
              <a:t>exista</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sistem</a:t>
            </a:r>
            <a:r>
              <a:rPr lang="en-US" sz="1800" dirty="0">
                <a:effectLst/>
                <a:latin typeface="+mj-lt"/>
                <a:ea typeface="Times New Roman" panose="02020603050405020304" pitchFamily="18" charset="0"/>
              </a:rPr>
              <a:t> </a:t>
            </a:r>
            <a:r>
              <a:rPr lang="en-US" sz="1800" dirty="0" err="1">
                <a:effectLst/>
                <a:latin typeface="+mj-lt"/>
                <a:ea typeface="Times New Roman" panose="02020603050405020304" pitchFamily="18" charset="0"/>
              </a:rPr>
              <a:t>centralizat</a:t>
            </a:r>
            <a:r>
              <a:rPr lang="en-US" sz="1800" dirty="0">
                <a:effectLst/>
                <a:latin typeface="+mj-lt"/>
                <a:ea typeface="Times New Roman" panose="02020603050405020304" pitchFamily="18" charset="0"/>
              </a:rPr>
              <a:t> de </a:t>
            </a:r>
            <a:r>
              <a:rPr lang="en-US" sz="1800" dirty="0" err="1">
                <a:effectLst/>
                <a:latin typeface="+mj-lt"/>
                <a:ea typeface="Times New Roman" panose="02020603050405020304" pitchFamily="18" charset="0"/>
              </a:rPr>
              <a:t>furnizare</a:t>
            </a:r>
            <a:r>
              <a:rPr lang="en-US" sz="1800" dirty="0">
                <a:effectLst/>
                <a:latin typeface="+mj-lt"/>
                <a:ea typeface="Times New Roman" panose="02020603050405020304" pitchFamily="18" charset="0"/>
              </a:rPr>
              <a:t> agent </a:t>
            </a:r>
            <a:r>
              <a:rPr lang="en-US" sz="1800" dirty="0" err="1">
                <a:effectLst/>
                <a:latin typeface="+mj-lt"/>
                <a:ea typeface="Times New Roman" panose="02020603050405020304" pitchFamily="18" charset="0"/>
              </a:rPr>
              <a:t>termic</a:t>
            </a:r>
            <a:r>
              <a:rPr lang="en-US" sz="1800" dirty="0">
                <a:effectLst/>
                <a:latin typeface="+mj-lt"/>
                <a:ea typeface="Times New Roman" panose="02020603050405020304" pitchFamily="18" charset="0"/>
              </a:rPr>
              <a:t> </a:t>
            </a:r>
          </a:p>
          <a:p>
            <a:endParaRPr lang="en-US" sz="1800" b="1" dirty="0">
              <a:highlight>
                <a:srgbClr val="FFFF00"/>
              </a:highlight>
            </a:endParaRPr>
          </a:p>
        </p:txBody>
      </p:sp>
      <p:sp>
        <p:nvSpPr>
          <p:cNvPr id="3" name="Title 2"/>
          <p:cNvSpPr>
            <a:spLocks noGrp="1"/>
          </p:cNvSpPr>
          <p:nvPr>
            <p:ph type="title"/>
          </p:nvPr>
        </p:nvSpPr>
        <p:spPr/>
        <p:txBody>
          <a:bodyPr>
            <a:normAutofit/>
          </a:bodyPr>
          <a:lstStyle/>
          <a:p>
            <a:r>
              <a:rPr lang="en-US" sz="3400" dirty="0" err="1">
                <a:solidFill>
                  <a:srgbClr val="FF0000"/>
                </a:solidFill>
              </a:rPr>
              <a:t>Infrastructura</a:t>
            </a:r>
            <a:endParaRPr lang="en-US" sz="3400" dirty="0">
              <a:solidFill>
                <a:srgbClr val="FF0000"/>
              </a:solidFill>
            </a:endParaRPr>
          </a:p>
        </p:txBody>
      </p:sp>
    </p:spTree>
    <p:extLst>
      <p:ext uri="{BB962C8B-B14F-4D97-AF65-F5344CB8AC3E}">
        <p14:creationId xmlns:p14="http://schemas.microsoft.com/office/powerpoint/2010/main" val="14983637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5235</TotalTime>
  <Words>3148</Words>
  <Application>Microsoft Office PowerPoint</Application>
  <PresentationFormat>On-screen Show (4:3)</PresentationFormat>
  <Paragraphs>423</Paragraphs>
  <Slides>21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Calibri</vt:lpstr>
      <vt:lpstr>Lucida Sans Unicode</vt:lpstr>
      <vt:lpstr>Times New Roman</vt:lpstr>
      <vt:lpstr>Verdana</vt:lpstr>
      <vt:lpstr>Wingdings</vt:lpstr>
      <vt:lpstr>Wingdings 2</vt:lpstr>
      <vt:lpstr>Wingdings 3</vt:lpstr>
      <vt:lpstr>Concourse</vt:lpstr>
      <vt:lpstr>Orasul Techirghiol</vt:lpstr>
      <vt:lpstr>Techirghiol - asezare</vt:lpstr>
      <vt:lpstr>Techirghiol - istorie</vt:lpstr>
      <vt:lpstr>Techirghiol - istorie</vt:lpstr>
      <vt:lpstr>Techirghiol - istorie</vt:lpstr>
      <vt:lpstr>Techirghiol - istorie</vt:lpstr>
      <vt:lpstr>Populatia </vt:lpstr>
      <vt:lpstr>Infrastructura</vt:lpstr>
      <vt:lpstr>Infrastructura</vt:lpstr>
      <vt:lpstr>Infrastructura</vt:lpstr>
      <vt:lpstr>Cultura si agrement</vt:lpstr>
      <vt:lpstr>Cultura si agrement</vt:lpstr>
      <vt:lpstr>Economia</vt:lpstr>
      <vt:lpstr>Economia</vt:lpstr>
      <vt:lpstr>Economia</vt:lpstr>
      <vt:lpstr>Economia - turism</vt:lpstr>
      <vt:lpstr>Economia - turism</vt:lpstr>
      <vt:lpstr>Economia - turism</vt:lpstr>
      <vt:lpstr>Economia - turism</vt:lpstr>
      <vt:lpstr>Conducerea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Dezvoltare parc fotovoltaic </dc:title>
  <dc:creator>user</dc:creator>
  <cp:lastModifiedBy>Radu</cp:lastModifiedBy>
  <cp:revision>122</cp:revision>
  <dcterms:created xsi:type="dcterms:W3CDTF">2006-08-16T00:00:00Z</dcterms:created>
  <dcterms:modified xsi:type="dcterms:W3CDTF">2024-10-29T16:36:49Z</dcterms:modified>
</cp:coreProperties>
</file>